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1" r:id="rId1"/>
  </p:sldMasterIdLst>
  <p:notesMasterIdLst>
    <p:notesMasterId r:id="rId29"/>
  </p:notesMasterIdLst>
  <p:handoutMasterIdLst>
    <p:handoutMasterId r:id="rId30"/>
  </p:handoutMasterIdLst>
  <p:sldIdLst>
    <p:sldId id="306" r:id="rId2"/>
    <p:sldId id="307" r:id="rId3"/>
    <p:sldId id="264" r:id="rId4"/>
    <p:sldId id="263" r:id="rId5"/>
    <p:sldId id="308" r:id="rId6"/>
    <p:sldId id="292" r:id="rId7"/>
    <p:sldId id="294" r:id="rId8"/>
    <p:sldId id="316" r:id="rId9"/>
    <p:sldId id="280" r:id="rId10"/>
    <p:sldId id="275" r:id="rId11"/>
    <p:sldId id="330" r:id="rId12"/>
    <p:sldId id="318" r:id="rId13"/>
    <p:sldId id="281" r:id="rId14"/>
    <p:sldId id="287" r:id="rId15"/>
    <p:sldId id="284" r:id="rId16"/>
    <p:sldId id="312" r:id="rId17"/>
    <p:sldId id="322" r:id="rId18"/>
    <p:sldId id="313" r:id="rId19"/>
    <p:sldId id="299" r:id="rId20"/>
    <p:sldId id="296" r:id="rId21"/>
    <p:sldId id="297" r:id="rId22"/>
    <p:sldId id="278" r:id="rId23"/>
    <p:sldId id="282" r:id="rId24"/>
    <p:sldId id="323" r:id="rId25"/>
    <p:sldId id="286" r:id="rId26"/>
    <p:sldId id="303" r:id="rId27"/>
    <p:sldId id="305" r:id="rId2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505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2" autoAdjust="0"/>
    <p:restoredTop sz="97953" autoAdjust="0"/>
  </p:normalViewPr>
  <p:slideViewPr>
    <p:cSldViewPr>
      <p:cViewPr>
        <p:scale>
          <a:sx n="66" d="100"/>
          <a:sy n="66" d="100"/>
        </p:scale>
        <p:origin x="-388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958E6C-2CB1-004C-9296-6926E75305D0}" type="datetimeFigureOut">
              <a:rPr lang="en-US" smtClean="0"/>
              <a:pPr/>
              <a:t>03/03/17</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7E59CA-6AA3-5C44-BBAB-794F74C55974}" type="slidenum">
              <a:rPr lang="tr-TR" smtClean="0"/>
              <a:pPr/>
              <a:t>‹#›</a:t>
            </a:fld>
            <a:endParaRPr lang="tr-TR"/>
          </a:p>
        </p:txBody>
      </p:sp>
    </p:spTree>
    <p:extLst>
      <p:ext uri="{BB962C8B-B14F-4D97-AF65-F5344CB8AC3E}">
        <p14:creationId xmlns:p14="http://schemas.microsoft.com/office/powerpoint/2010/main" val="692777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AF7D3-E33A-1A41-A39F-95FCF6ABE047}" type="datetimeFigureOut">
              <a:rPr lang="en-US" smtClean="0"/>
              <a:pPr/>
              <a:t>03/03/17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58E1D-9453-F944-A71E-271F6ED1E362}" type="slidenum">
              <a:rPr lang="tr-TR" smtClean="0"/>
              <a:pPr/>
              <a:t>‹#›</a:t>
            </a:fld>
            <a:endParaRPr lang="tr-TR"/>
          </a:p>
        </p:txBody>
      </p:sp>
    </p:spTree>
    <p:extLst>
      <p:ext uri="{BB962C8B-B14F-4D97-AF65-F5344CB8AC3E}">
        <p14:creationId xmlns:p14="http://schemas.microsoft.com/office/powerpoint/2010/main" val="27352422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0</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9</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10</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A858E1D-9453-F944-A71E-271F6ED1E362}" type="slidenum">
              <a:rPr lang="tr-TR" smtClean="0"/>
              <a:pPr/>
              <a:t>11</a:t>
            </a:fld>
            <a:endParaRPr lang="tr-TR"/>
          </a:p>
        </p:txBody>
      </p:sp>
    </p:spTree>
    <p:extLst>
      <p:ext uri="{BB962C8B-B14F-4D97-AF65-F5344CB8AC3E}">
        <p14:creationId xmlns:p14="http://schemas.microsoft.com/office/powerpoint/2010/main" val="277488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12</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13</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14</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15</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16</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17</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18</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1</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19</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20</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21</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22</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23</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24</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25</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26</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2</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3</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4</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5</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6</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7</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FA858E1D-9453-F944-A71E-271F6ED1E362}" type="slidenum">
              <a:rPr lang="tr-TR" smtClean="0"/>
              <a:pPr/>
              <a:t>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BAFA09EE-A9DA-FD43-9EDB-AA0BE30BB451}" type="slidenum">
              <a:rPr lang="tr-TR"/>
              <a:pPr/>
              <a:t>‹#›</a:t>
            </a:fld>
            <a:endParaRPr lang="tr-TR"/>
          </a:p>
        </p:txBody>
      </p:sp>
    </p:spTree>
    <p:extLst>
      <p:ext uri="{BB962C8B-B14F-4D97-AF65-F5344CB8AC3E}">
        <p14:creationId xmlns:p14="http://schemas.microsoft.com/office/powerpoint/2010/main" val="165867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167DA96F-CB54-5F4C-828A-04FB4A538044}" type="slidenum">
              <a:rPr lang="tr-TR"/>
              <a:pPr/>
              <a:t>‹#›</a:t>
            </a:fld>
            <a:endParaRPr lang="tr-TR"/>
          </a:p>
        </p:txBody>
      </p:sp>
    </p:spTree>
    <p:extLst>
      <p:ext uri="{BB962C8B-B14F-4D97-AF65-F5344CB8AC3E}">
        <p14:creationId xmlns:p14="http://schemas.microsoft.com/office/powerpoint/2010/main" val="8433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E57536CD-A440-BE44-A2B7-55D60701E502}" type="slidenum">
              <a:rPr lang="tr-TR"/>
              <a:pPr/>
              <a:t>‹#›</a:t>
            </a:fld>
            <a:endParaRPr lang="tr-TR"/>
          </a:p>
        </p:txBody>
      </p:sp>
    </p:spTree>
    <p:extLst>
      <p:ext uri="{BB962C8B-B14F-4D97-AF65-F5344CB8AC3E}">
        <p14:creationId xmlns:p14="http://schemas.microsoft.com/office/powerpoint/2010/main" val="125972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7CC4B6EB-EB22-0249-9398-DFB037DCDE64}" type="slidenum">
              <a:rPr lang="tr-TR"/>
              <a:pPr/>
              <a:t>‹#›</a:t>
            </a:fld>
            <a:endParaRPr lang="tr-TR"/>
          </a:p>
        </p:txBody>
      </p:sp>
    </p:spTree>
    <p:extLst>
      <p:ext uri="{BB962C8B-B14F-4D97-AF65-F5344CB8AC3E}">
        <p14:creationId xmlns:p14="http://schemas.microsoft.com/office/powerpoint/2010/main" val="381586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B8B9B1A7-2C72-6B44-A0BA-16CF94C9C1C5}" type="slidenum">
              <a:rPr lang="tr-TR"/>
              <a:pPr/>
              <a:t>‹#›</a:t>
            </a:fld>
            <a:endParaRPr lang="tr-TR"/>
          </a:p>
        </p:txBody>
      </p:sp>
    </p:spTree>
    <p:extLst>
      <p:ext uri="{BB962C8B-B14F-4D97-AF65-F5344CB8AC3E}">
        <p14:creationId xmlns:p14="http://schemas.microsoft.com/office/powerpoint/2010/main" val="408055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905F4323-EDD8-E342-AE67-670B19508022}" type="slidenum">
              <a:rPr lang="tr-TR"/>
              <a:pPr/>
              <a:t>‹#›</a:t>
            </a:fld>
            <a:endParaRPr lang="tr-TR"/>
          </a:p>
        </p:txBody>
      </p:sp>
    </p:spTree>
    <p:extLst>
      <p:ext uri="{BB962C8B-B14F-4D97-AF65-F5344CB8AC3E}">
        <p14:creationId xmlns:p14="http://schemas.microsoft.com/office/powerpoint/2010/main" val="32553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D8D3669B-4427-C448-8B08-2D943B438A98}" type="slidenum">
              <a:rPr lang="tr-TR"/>
              <a:pPr/>
              <a:t>‹#›</a:t>
            </a:fld>
            <a:endParaRPr lang="tr-TR"/>
          </a:p>
        </p:txBody>
      </p:sp>
    </p:spTree>
    <p:extLst>
      <p:ext uri="{BB962C8B-B14F-4D97-AF65-F5344CB8AC3E}">
        <p14:creationId xmlns:p14="http://schemas.microsoft.com/office/powerpoint/2010/main" val="4663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06F98696-4C59-EF49-AB80-C13BFCD305B2}" type="slidenum">
              <a:rPr lang="tr-TR"/>
              <a:pPr/>
              <a:t>‹#›</a:t>
            </a:fld>
            <a:endParaRPr lang="tr-TR"/>
          </a:p>
        </p:txBody>
      </p:sp>
    </p:spTree>
    <p:extLst>
      <p:ext uri="{BB962C8B-B14F-4D97-AF65-F5344CB8AC3E}">
        <p14:creationId xmlns:p14="http://schemas.microsoft.com/office/powerpoint/2010/main" val="376169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fld id="{3E17AB41-FC68-5B45-852F-78D6932F9ACD}" type="slidenum">
              <a:rPr lang="tr-TR"/>
              <a:pPr/>
              <a:t>‹#›</a:t>
            </a:fld>
            <a:endParaRPr lang="tr-TR"/>
          </a:p>
        </p:txBody>
      </p:sp>
    </p:spTree>
    <p:extLst>
      <p:ext uri="{BB962C8B-B14F-4D97-AF65-F5344CB8AC3E}">
        <p14:creationId xmlns:p14="http://schemas.microsoft.com/office/powerpoint/2010/main" val="151749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B3C7333E-3EF7-7B49-8371-95F2CA779ECE}" type="slidenum">
              <a:rPr lang="tr-TR"/>
              <a:pPr/>
              <a:t>‹#›</a:t>
            </a:fld>
            <a:endParaRPr lang="tr-TR"/>
          </a:p>
        </p:txBody>
      </p:sp>
    </p:spTree>
    <p:extLst>
      <p:ext uri="{BB962C8B-B14F-4D97-AF65-F5344CB8AC3E}">
        <p14:creationId xmlns:p14="http://schemas.microsoft.com/office/powerpoint/2010/main" val="99227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62EEABC5-8651-4841-B9CA-71C02D1EA2A3}" type="slidenum">
              <a:rPr lang="tr-TR"/>
              <a:pPr/>
              <a:t>‹#›</a:t>
            </a:fld>
            <a:endParaRPr lang="tr-TR"/>
          </a:p>
        </p:txBody>
      </p:sp>
    </p:spTree>
    <p:extLst>
      <p:ext uri="{BB962C8B-B14F-4D97-AF65-F5344CB8AC3E}">
        <p14:creationId xmlns:p14="http://schemas.microsoft.com/office/powerpoint/2010/main" val="31382027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tr-T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tr-T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99BB78C-0C6E-194E-B23C-2CACA6EEE350}"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euro-inox.org/" TargetMode="External"/><Relationship Id="rId5" Type="http://schemas.openxmlformats.org/officeDocument/2006/relationships/image" Target="../media/image4.png"/><Relationship Id="rId6" Type="http://schemas.openxmlformats.org/officeDocument/2006/relationships/hyperlink" Target="http://www.worldstainless.org/" TargetMode="Externa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0" Type="http://schemas.openxmlformats.org/officeDocument/2006/relationships/image" Target="../media/image14.png"/><Relationship Id="rId21" Type="http://schemas.openxmlformats.org/officeDocument/2006/relationships/hyperlink" Target="http://www.teknikgroup.com/" TargetMode="External"/><Relationship Id="rId22" Type="http://schemas.openxmlformats.org/officeDocument/2006/relationships/image" Target="../media/image15.png"/><Relationship Id="rId23" Type="http://schemas.openxmlformats.org/officeDocument/2006/relationships/hyperlink" Target="http://www.somcelik.com.tr/" TargetMode="External"/><Relationship Id="rId24" Type="http://schemas.openxmlformats.org/officeDocument/2006/relationships/image" Target="../media/image16.png"/><Relationship Id="rId25" Type="http://schemas.openxmlformats.org/officeDocument/2006/relationships/hyperlink" Target="http://www.akinpaslanmaz.com/" TargetMode="External"/><Relationship Id="rId26" Type="http://schemas.openxmlformats.org/officeDocument/2006/relationships/image" Target="../media/image17.png"/><Relationship Id="rId27" Type="http://schemas.openxmlformats.org/officeDocument/2006/relationships/hyperlink" Target="http://www.alpmetal.com/" TargetMode="External"/><Relationship Id="rId28" Type="http://schemas.openxmlformats.org/officeDocument/2006/relationships/image" Target="../media/image18.png"/><Relationship Id="rId29" Type="http://schemas.openxmlformats.org/officeDocument/2006/relationships/hyperlink" Target="http://www.borusan-paslanmaz.co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metalinoks.com/" TargetMode="External"/><Relationship Id="rId4" Type="http://schemas.openxmlformats.org/officeDocument/2006/relationships/image" Target="../media/image6.png"/><Relationship Id="rId5" Type="http://schemas.openxmlformats.org/officeDocument/2006/relationships/hyperlink" Target="http://www.uginox.com.tr/" TargetMode="External"/><Relationship Id="rId30" Type="http://schemas.openxmlformats.org/officeDocument/2006/relationships/image" Target="../media/image19.png"/><Relationship Id="rId31" Type="http://schemas.openxmlformats.org/officeDocument/2006/relationships/image" Target="../media/image20.png"/><Relationship Id="rId32" Type="http://schemas.openxmlformats.org/officeDocument/2006/relationships/hyperlink" Target="http://www.erpaslanmaz.com/" TargetMode="External"/><Relationship Id="rId9" Type="http://schemas.openxmlformats.org/officeDocument/2006/relationships/hyperlink" Target="http://www.acerinox.com/" TargetMode="External"/><Relationship Id="rId6" Type="http://schemas.openxmlformats.org/officeDocument/2006/relationships/image" Target="../media/image7.png"/><Relationship Id="rId7" Type="http://schemas.openxmlformats.org/officeDocument/2006/relationships/hyperlink" Target="http://www.saritas.com.tr/" TargetMode="External"/><Relationship Id="rId8" Type="http://schemas.openxmlformats.org/officeDocument/2006/relationships/image" Target="../media/image8.png"/><Relationship Id="rId33" Type="http://schemas.openxmlformats.org/officeDocument/2006/relationships/image" Target="../media/image21.png"/><Relationship Id="rId34" Type="http://schemas.openxmlformats.org/officeDocument/2006/relationships/hyperlink" Target="http://www.pas-der.com/deneme" TargetMode="External"/><Relationship Id="rId35" Type="http://schemas.openxmlformats.org/officeDocument/2006/relationships/image" Target="../media/image22.png"/><Relationship Id="rId36" Type="http://schemas.openxmlformats.org/officeDocument/2006/relationships/image" Target="../media/image23.jpeg"/><Relationship Id="rId10" Type="http://schemas.openxmlformats.org/officeDocument/2006/relationships/image" Target="../media/image9.png"/><Relationship Id="rId11" Type="http://schemas.openxmlformats.org/officeDocument/2006/relationships/hyperlink" Target="http://www.outokumpu.com/" TargetMode="External"/><Relationship Id="rId12" Type="http://schemas.openxmlformats.org/officeDocument/2006/relationships/image" Target="../media/image10.png"/><Relationship Id="rId13" Type="http://schemas.openxmlformats.org/officeDocument/2006/relationships/hyperlink" Target="http://www.borsenboru.com/" TargetMode="External"/><Relationship Id="rId14" Type="http://schemas.openxmlformats.org/officeDocument/2006/relationships/image" Target="../media/image11.png"/><Relationship Id="rId15" Type="http://schemas.openxmlformats.org/officeDocument/2006/relationships/hyperlink" Target="http://www.oztiryakiler.com.tr/" TargetMode="External"/><Relationship Id="rId16" Type="http://schemas.openxmlformats.org/officeDocument/2006/relationships/image" Target="../media/image12.png"/><Relationship Id="rId17" Type="http://schemas.openxmlformats.org/officeDocument/2006/relationships/hyperlink" Target="http://www.fercointertrade.com/" TargetMode="External"/><Relationship Id="rId18" Type="http://schemas.openxmlformats.org/officeDocument/2006/relationships/image" Target="../media/image13.png"/><Relationship Id="rId19" Type="http://schemas.openxmlformats.org/officeDocument/2006/relationships/hyperlink" Target="http://www.enginmeta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a:spLocks noGrp="1"/>
          </p:cNvSpPr>
          <p:nvPr>
            <p:ph type="ctrTitle" idx="4294967295"/>
          </p:nvPr>
        </p:nvSpPr>
        <p:spPr>
          <a:xfrm>
            <a:off x="683568" y="2130425"/>
            <a:ext cx="7772400" cy="1470025"/>
          </a:xfrm>
        </p:spPr>
        <p:txBody>
          <a:bodyPr/>
          <a:lstStyle/>
          <a:p>
            <a:pPr eaLnBrk="1" hangingPunct="1">
              <a:defRPr/>
            </a:pPr>
            <a:r>
              <a:rPr lang="tr-TR" sz="8000" b="1" dirty="0" smtClean="0">
                <a:solidFill>
                  <a:srgbClr val="33CCFF"/>
                </a:solidFill>
              </a:rPr>
              <a:t>PASDER</a:t>
            </a:r>
            <a:br>
              <a:rPr lang="tr-TR" sz="8000" b="1" dirty="0" smtClean="0">
                <a:solidFill>
                  <a:srgbClr val="33CCFF"/>
                </a:solidFill>
              </a:rPr>
            </a:br>
            <a:r>
              <a:rPr lang="en-US" sz="2400" b="1" dirty="0" smtClean="0">
                <a:solidFill>
                  <a:srgbClr val="33CCFF"/>
                </a:solidFill>
              </a:rPr>
              <a:t>STAINLESS </a:t>
            </a:r>
            <a:r>
              <a:rPr lang="en-US" sz="2400" b="1" smtClean="0">
                <a:solidFill>
                  <a:srgbClr val="33CCFF"/>
                </a:solidFill>
              </a:rPr>
              <a:t>STEEL</a:t>
            </a:r>
            <a:r>
              <a:rPr lang="tr-TR" sz="2400" b="1" smtClean="0">
                <a:solidFill>
                  <a:srgbClr val="33CCFF"/>
                </a:solidFill>
              </a:rPr>
              <a:t> USE</a:t>
            </a:r>
            <a:r>
              <a:rPr lang="tr-TR" sz="2400" b="1" dirty="0" smtClean="0">
                <a:solidFill>
                  <a:srgbClr val="33CCFF"/>
                </a:solidFill>
              </a:rPr>
              <a:t/>
            </a:r>
            <a:br>
              <a:rPr lang="tr-TR" sz="2400" b="1" dirty="0" smtClean="0">
                <a:solidFill>
                  <a:srgbClr val="33CCFF"/>
                </a:solidFill>
              </a:rPr>
            </a:br>
            <a:r>
              <a:rPr lang="en-US" sz="2400" b="1" dirty="0" smtClean="0">
                <a:solidFill>
                  <a:srgbClr val="33CCFF"/>
                </a:solidFill>
              </a:rPr>
              <a:t>DEVELOPMENT AND EXTENSION ASSOCIATION</a:t>
            </a:r>
            <a:endParaRPr lang="tr-TR" sz="2400" b="1" dirty="0" smtClean="0">
              <a:solidFill>
                <a:srgbClr val="33CCFF"/>
              </a:solidFill>
            </a:endParaRPr>
          </a:p>
        </p:txBody>
      </p:sp>
      <p:sp>
        <p:nvSpPr>
          <p:cNvPr id="3" name="Alt Başlık 2"/>
          <p:cNvSpPr>
            <a:spLocks noGrp="1"/>
          </p:cNvSpPr>
          <p:nvPr>
            <p:ph type="subTitle" idx="4294967295"/>
          </p:nvPr>
        </p:nvSpPr>
        <p:spPr>
          <a:xfrm>
            <a:off x="-324544" y="4437459"/>
            <a:ext cx="9720263" cy="2447925"/>
          </a:xfrm>
        </p:spPr>
        <p:txBody>
          <a:bodyPr>
            <a:normAutofit fontScale="92500" lnSpcReduction="10000"/>
          </a:bodyPr>
          <a:lstStyle/>
          <a:p>
            <a:pPr marL="0" indent="0" algn="ctr" eaLnBrk="1" hangingPunct="1">
              <a:buFontTx/>
              <a:buNone/>
              <a:defRPr/>
            </a:pPr>
            <a:r>
              <a:rPr lang="en-US" sz="1800" dirty="0" smtClean="0"/>
              <a:t>VIEWS REGARDING IMPORT REGIME ADDITIONAL RESOLUTION DATED </a:t>
            </a:r>
            <a:r>
              <a:rPr lang="tr-TR" sz="1800" dirty="0" smtClean="0"/>
              <a:t>30.10.2013</a:t>
            </a:r>
          </a:p>
          <a:p>
            <a:pPr marL="0" indent="0" algn="ctr" eaLnBrk="1" hangingPunct="1">
              <a:buFontTx/>
              <a:buNone/>
              <a:defRPr/>
            </a:pPr>
            <a:r>
              <a:rPr lang="en-US" sz="1800" dirty="0" smtClean="0"/>
              <a:t>VIEWS AND SUGGESTIONS REGARDING IMPORT REGIME ADDITIONAL RESOLUTION DATED </a:t>
            </a:r>
            <a:r>
              <a:rPr lang="tr-TR" sz="1800" dirty="0" smtClean="0"/>
              <a:t>2015</a:t>
            </a:r>
          </a:p>
          <a:p>
            <a:pPr marL="0" indent="0" algn="ctr" eaLnBrk="1" hangingPunct="1">
              <a:buFontTx/>
              <a:buNone/>
              <a:defRPr/>
            </a:pPr>
            <a:endParaRPr lang="tr-TR" sz="2400" b="1" dirty="0" smtClean="0"/>
          </a:p>
          <a:p>
            <a:pPr marL="0" indent="0" algn="ctr" eaLnBrk="1" hangingPunct="1">
              <a:buFontTx/>
              <a:buNone/>
              <a:defRPr/>
            </a:pPr>
            <a:r>
              <a:rPr lang="en-US" sz="2400" b="1" dirty="0" smtClean="0"/>
              <a:t>MEETING PRESENTATION</a:t>
            </a:r>
            <a:endParaRPr lang="tr-TR" sz="2400" b="1" dirty="0" smtClean="0"/>
          </a:p>
          <a:p>
            <a:pPr marL="0" indent="0" eaLnBrk="1" hangingPunct="1">
              <a:buFontTx/>
              <a:buNone/>
              <a:defRPr/>
            </a:pPr>
            <a:endParaRPr lang="tr-TR" sz="1700" b="1" dirty="0" smtClean="0"/>
          </a:p>
          <a:p>
            <a:pPr marL="0" indent="0" eaLnBrk="1" hangingPunct="1">
              <a:buFontTx/>
              <a:buNone/>
              <a:defRPr/>
            </a:pPr>
            <a:endParaRPr lang="tr-TR" sz="1700" b="1" dirty="0" smtClean="0"/>
          </a:p>
          <a:p>
            <a:pPr marL="0" indent="0" algn="ctr" eaLnBrk="1" hangingPunct="1">
              <a:buFontTx/>
              <a:buNone/>
              <a:defRPr/>
            </a:pPr>
            <a:r>
              <a:rPr lang="tr-TR" sz="1800" dirty="0" smtClean="0"/>
              <a:t>ANKARA - 20.11.2014</a:t>
            </a:r>
          </a:p>
          <a:p>
            <a:pPr marL="0" indent="0" eaLnBrk="1" hangingPunct="1">
              <a:buFontTx/>
              <a:buNone/>
              <a:defRPr/>
            </a:pPr>
            <a:endParaRPr lang="tr-TR" sz="1700" b="1" dirty="0" smtClean="0"/>
          </a:p>
          <a:p>
            <a:pPr marL="0" indent="0" algn="ctr" eaLnBrk="1" hangingPunct="1">
              <a:buFontTx/>
              <a:buNone/>
              <a:defRPr/>
            </a:pPr>
            <a:endParaRPr lang="tr-TR" sz="1700" b="1" dirty="0" smtClean="0"/>
          </a:p>
          <a:p>
            <a:pPr marL="0" indent="0" algn="ctr" eaLnBrk="1" hangingPunct="1">
              <a:buFontTx/>
              <a:buNone/>
              <a:defRPr/>
            </a:pPr>
            <a:endParaRPr lang="tr-TR" sz="3600" dirty="0" smtClean="0"/>
          </a:p>
          <a:p>
            <a:pPr marL="0" indent="0" algn="ctr" eaLnBrk="1" hangingPunct="1">
              <a:buFontTx/>
              <a:buNone/>
              <a:defRPr/>
            </a:pPr>
            <a:endParaRPr lang="tr-TR" sz="3600" dirty="0" smtClean="0"/>
          </a:p>
          <a:p>
            <a:pPr marL="0" indent="0" algn="ctr" eaLnBrk="1" hangingPunct="1">
              <a:buFontTx/>
              <a:buNone/>
              <a:defRPr/>
            </a:pPr>
            <a:endParaRPr lang="tr-TR" sz="3600" dirty="0" smtClean="0"/>
          </a:p>
          <a:p>
            <a:pPr marL="0" indent="0" algn="ctr" eaLnBrk="1" hangingPunct="1">
              <a:buFontTx/>
              <a:buNone/>
              <a:defRPr/>
            </a:pPr>
            <a:endParaRPr lang="tr-TR" sz="3600" dirty="0" smtClean="0"/>
          </a:p>
          <a:p>
            <a:pPr marL="0" indent="0" algn="ctr" eaLnBrk="1" hangingPunct="1">
              <a:buFontTx/>
              <a:buNone/>
              <a:defRPr/>
            </a:pPr>
            <a:endParaRPr lang="tr-TR" sz="3600" dirty="0" smtClean="0"/>
          </a:p>
          <a:p>
            <a:pPr marL="0" indent="0" algn="ctr" eaLnBrk="1" hangingPunct="1">
              <a:buFontTx/>
              <a:buNone/>
              <a:defRPr/>
            </a:pPr>
            <a:endParaRPr lang="tr-TR" sz="3600" dirty="0" smtClean="0"/>
          </a:p>
          <a:p>
            <a:pPr marL="0" indent="0" algn="ctr" eaLnBrk="1" hangingPunct="1">
              <a:buFontTx/>
              <a:buNone/>
              <a:defRPr/>
            </a:pPr>
            <a:endParaRPr lang="tr-TR" sz="3600" dirty="0" smtClean="0"/>
          </a:p>
          <a:p>
            <a:pPr marL="0" indent="0" algn="ctr" eaLnBrk="1" hangingPunct="1">
              <a:buFontTx/>
              <a:buNone/>
              <a:defRPr/>
            </a:pPr>
            <a:endParaRPr lang="tr-TR" sz="3600" dirty="0" smtClean="0"/>
          </a:p>
          <a:p>
            <a:pPr marL="0" indent="0" algn="ctr" eaLnBrk="1" hangingPunct="1">
              <a:buFontTx/>
              <a:buNone/>
              <a:defRPr/>
            </a:pPr>
            <a:endParaRPr lang="tr-TR" sz="3600" dirty="0" smtClean="0"/>
          </a:p>
          <a:p>
            <a:pPr marL="0" indent="0" algn="ctr" eaLnBrk="1" hangingPunct="1">
              <a:buFontTx/>
              <a:buNone/>
              <a:defRPr/>
            </a:pPr>
            <a:endParaRPr lang="tr-TR" sz="3600" dirty="0" smtClean="0"/>
          </a:p>
          <a:p>
            <a:pPr marL="0" indent="0" algn="ctr" eaLnBrk="1" hangingPunct="1">
              <a:buFontTx/>
              <a:buNone/>
              <a:defRPr/>
            </a:pPr>
            <a:endParaRPr lang="tr-TR" sz="3600" dirty="0" smtClean="0"/>
          </a:p>
          <a:p>
            <a:pPr marL="0" indent="0" algn="ctr" eaLnBrk="1" hangingPunct="1">
              <a:buFontTx/>
              <a:buNone/>
              <a:defRPr/>
            </a:pPr>
            <a:endParaRPr lang="tr-TR" sz="3600" dirty="0" smtClean="0"/>
          </a:p>
        </p:txBody>
      </p:sp>
      <p:pic>
        <p:nvPicPr>
          <p:cNvPr id="4" name="Picture 3"/>
          <p:cNvPicPr>
            <a:picLocks noChangeAspect="1"/>
          </p:cNvPicPr>
          <p:nvPr/>
        </p:nvPicPr>
        <p:blipFill>
          <a:blip r:embed="rId3" cstate="print"/>
          <a:stretch>
            <a:fillRect/>
          </a:stretch>
        </p:blipFill>
        <p:spPr>
          <a:xfrm>
            <a:off x="168424" y="44624"/>
            <a:ext cx="2819400" cy="1841500"/>
          </a:xfrm>
          <a:prstGeom prst="rect">
            <a:avLst/>
          </a:prstGeom>
        </p:spPr>
      </p:pic>
    </p:spTree>
    <p:extLst>
      <p:ext uri="{BB962C8B-B14F-4D97-AF65-F5344CB8AC3E}">
        <p14:creationId xmlns:p14="http://schemas.microsoft.com/office/powerpoint/2010/main" val="3944473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35696" y="275308"/>
            <a:ext cx="5915025" cy="633412"/>
          </a:xfrm>
        </p:spPr>
        <p:txBody>
          <a:bodyPr/>
          <a:lstStyle/>
          <a:p>
            <a:pPr eaLnBrk="1" hangingPunct="1"/>
            <a:r>
              <a:rPr lang="en-US" sz="2400" b="1" dirty="0" smtClean="0">
                <a:solidFill>
                  <a:srgbClr val="33CCFF"/>
                </a:solidFill>
                <a:latin typeface="Arial" charset="0"/>
              </a:rPr>
              <a:t>World Stainless Steel Production</a:t>
            </a:r>
            <a:endParaRPr lang="tr-TR" sz="2400" b="1" dirty="0">
              <a:solidFill>
                <a:srgbClr val="33CCFF"/>
              </a:solidFill>
              <a:latin typeface="Arial" charset="0"/>
            </a:endParaRPr>
          </a:p>
        </p:txBody>
      </p:sp>
      <p:pic>
        <p:nvPicPr>
          <p:cNvPr id="6147"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1"/>
            <a:ext cx="1979711" cy="11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683568" y="909638"/>
            <a:ext cx="7921625" cy="4032250"/>
          </a:xfrm>
          <a:noFill/>
        </p:spPr>
      </p:pic>
      <p:sp>
        <p:nvSpPr>
          <p:cNvPr id="6149" name="TextBox 8"/>
          <p:cNvSpPr txBox="1">
            <a:spLocks noChangeArrowheads="1"/>
          </p:cNvSpPr>
          <p:nvPr/>
        </p:nvSpPr>
        <p:spPr bwMode="auto">
          <a:xfrm>
            <a:off x="900633" y="4942909"/>
            <a:ext cx="7343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tr-TR" dirty="0"/>
              <a:t>			</a:t>
            </a:r>
            <a:r>
              <a:rPr lang="en-US" b="1" smtClean="0"/>
              <a:t>Regional </a:t>
            </a:r>
            <a:r>
              <a:rPr lang="tr-TR" b="1" smtClean="0"/>
              <a:t>D</a:t>
            </a:r>
            <a:r>
              <a:rPr lang="en-US" b="1" smtClean="0"/>
              <a:t>istribution</a:t>
            </a:r>
            <a:endParaRPr lang="tr-TR" b="1" dirty="0"/>
          </a:p>
          <a:p>
            <a:pPr eaLnBrk="1" hangingPunct="1"/>
            <a:r>
              <a:rPr lang="tr-TR" dirty="0" smtClean="0"/>
              <a:t>               </a:t>
            </a:r>
            <a:r>
              <a:rPr lang="tr-TR" dirty="0"/>
              <a:t>(2005)		 </a:t>
            </a:r>
            <a:r>
              <a:rPr lang="tr-TR" dirty="0" smtClean="0"/>
              <a:t>                                    </a:t>
            </a:r>
            <a:r>
              <a:rPr lang="tr-TR" dirty="0"/>
              <a:t> </a:t>
            </a:r>
            <a:r>
              <a:rPr lang="tr-TR" dirty="0" smtClean="0"/>
              <a:t>   </a:t>
            </a:r>
            <a:r>
              <a:rPr lang="tr-TR" dirty="0"/>
              <a:t>(2013)</a:t>
            </a:r>
          </a:p>
        </p:txBody>
      </p:sp>
      <p:sp>
        <p:nvSpPr>
          <p:cNvPr id="6150" name="TextBox 9"/>
          <p:cNvSpPr txBox="1">
            <a:spLocks noChangeArrowheads="1"/>
          </p:cNvSpPr>
          <p:nvPr/>
        </p:nvSpPr>
        <p:spPr bwMode="auto">
          <a:xfrm>
            <a:off x="1187624" y="5662989"/>
            <a:ext cx="7272808"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b="1" dirty="0" smtClean="0">
                <a:latin typeface="+mj-lt"/>
              </a:rPr>
              <a:t>South Korean production meets 5% of the World’s production. </a:t>
            </a:r>
            <a:r>
              <a:rPr lang="tr-TR" b="1" dirty="0" smtClean="0">
                <a:latin typeface="+mj-lt"/>
              </a:rPr>
              <a:t>Bu</a:t>
            </a:r>
            <a:r>
              <a:rPr lang="en-US" b="1" smtClean="0">
                <a:latin typeface="+mj-lt"/>
              </a:rPr>
              <a:t>t however</a:t>
            </a:r>
            <a:r>
              <a:rPr lang="tr-TR" b="1" smtClean="0">
                <a:latin typeface="+mj-lt"/>
              </a:rPr>
              <a:t>,</a:t>
            </a:r>
            <a:r>
              <a:rPr lang="en-US" b="1" smtClean="0">
                <a:latin typeface="+mj-lt"/>
              </a:rPr>
              <a:t> </a:t>
            </a:r>
            <a:r>
              <a:rPr lang="en-US" b="1" dirty="0" smtClean="0">
                <a:latin typeface="+mj-lt"/>
              </a:rPr>
              <a:t>protection is implemented against 75% of the World’s production. </a:t>
            </a:r>
            <a:endParaRPr lang="tr-TR" b="1" dirty="0">
              <a:latin typeface="+mj-lt"/>
            </a:endParaRPr>
          </a:p>
        </p:txBody>
      </p:sp>
      <p:sp>
        <p:nvSpPr>
          <p:cNvPr id="6151" name="TextBox 10"/>
          <p:cNvSpPr txBox="1">
            <a:spLocks noChangeArrowheads="1"/>
          </p:cNvSpPr>
          <p:nvPr/>
        </p:nvSpPr>
        <p:spPr bwMode="auto">
          <a:xfrm>
            <a:off x="6119813" y="4797425"/>
            <a:ext cx="30241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tr-TR" sz="1100" smtClean="0"/>
              <a:t>Source: </a:t>
            </a:r>
            <a:r>
              <a:rPr lang="tr-TR" sz="1100"/>
              <a:t>ISSF</a:t>
            </a:r>
          </a:p>
        </p:txBody>
      </p:sp>
      <p:sp>
        <p:nvSpPr>
          <p:cNvPr id="2" name="Slide Number Placeholder 1"/>
          <p:cNvSpPr>
            <a:spLocks noGrp="1"/>
          </p:cNvSpPr>
          <p:nvPr>
            <p:ph type="sldNum" sz="quarter" idx="12"/>
          </p:nvPr>
        </p:nvSpPr>
        <p:spPr/>
        <p:txBody>
          <a:bodyPr/>
          <a:lstStyle/>
          <a:p>
            <a:fld id="{7CC4B6EB-EB22-0249-9398-DFB037DCDE64}" type="slidenum">
              <a:rPr lang="tr-TR" smtClean="0"/>
              <a:pPr/>
              <a:t>9</a:t>
            </a:fld>
            <a:endParaRPr lang="tr-T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ppt_x"/>
                                          </p:val>
                                        </p:tav>
                                        <p:tav tm="100000">
                                          <p:val>
                                            <p:strVal val="#ppt_x"/>
                                          </p:val>
                                        </p:tav>
                                      </p:tavLst>
                                    </p:anim>
                                    <p:anim calcmode="lin" valueType="num">
                                      <p:cBhvr additive="base">
                                        <p:cTn id="8"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IMG_0002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5193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513" y="1268760"/>
            <a:ext cx="881697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072330" y="5143512"/>
            <a:ext cx="1753842" cy="415498"/>
          </a:xfrm>
          <a:prstGeom prst="rect">
            <a:avLst/>
          </a:prstGeom>
          <a:noFill/>
        </p:spPr>
        <p:txBody>
          <a:bodyPr wrap="square">
            <a:spAutoFit/>
          </a:bodyPr>
          <a:lstStyle/>
          <a:p>
            <a:pPr>
              <a:defRPr/>
            </a:pPr>
            <a:r>
              <a:rPr lang="tr-TR" sz="1050" dirty="0">
                <a:ea typeface="+mn-ea"/>
                <a:cs typeface="+mn-cs"/>
              </a:rPr>
              <a:t>* 2014 </a:t>
            </a:r>
            <a:r>
              <a:rPr lang="en-US" sz="1050" dirty="0" smtClean="0">
                <a:ea typeface="+mn-ea"/>
                <a:cs typeface="+mn-cs"/>
              </a:rPr>
              <a:t>first 9 months</a:t>
            </a:r>
            <a:endParaRPr lang="tr-TR" sz="1050" dirty="0">
              <a:ea typeface="+mn-ea"/>
              <a:cs typeface="+mn-cs"/>
            </a:endParaRPr>
          </a:p>
          <a:p>
            <a:pPr>
              <a:defRPr/>
            </a:pPr>
            <a:r>
              <a:rPr lang="en-US" sz="1050" dirty="0" smtClean="0">
                <a:ea typeface="+mn-ea"/>
                <a:cs typeface="+mn-cs"/>
              </a:rPr>
              <a:t>Source</a:t>
            </a:r>
            <a:r>
              <a:rPr lang="tr-TR" sz="1050" dirty="0" smtClean="0">
                <a:ea typeface="+mn-ea"/>
                <a:cs typeface="+mn-cs"/>
              </a:rPr>
              <a:t>: </a:t>
            </a:r>
            <a:r>
              <a:rPr lang="tr-TR" sz="1050" dirty="0">
                <a:ea typeface="+mn-ea"/>
                <a:cs typeface="+mn-cs"/>
              </a:rPr>
              <a:t>TUIK</a:t>
            </a:r>
          </a:p>
        </p:txBody>
      </p:sp>
      <p:sp>
        <p:nvSpPr>
          <p:cNvPr id="8" name="Rectangle 2"/>
          <p:cNvSpPr>
            <a:spLocks noGrp="1" noChangeArrowheads="1"/>
          </p:cNvSpPr>
          <p:nvPr>
            <p:ph type="title"/>
          </p:nvPr>
        </p:nvSpPr>
        <p:spPr>
          <a:xfrm>
            <a:off x="1691680" y="275308"/>
            <a:ext cx="7091933" cy="705420"/>
          </a:xfrm>
        </p:spPr>
        <p:txBody>
          <a:bodyPr/>
          <a:lstStyle/>
          <a:p>
            <a:pPr eaLnBrk="1" hangingPunct="1"/>
            <a:r>
              <a:rPr lang="en-US" sz="2400" b="1" dirty="0" smtClean="0">
                <a:solidFill>
                  <a:srgbClr val="33CCFF"/>
                </a:solidFill>
                <a:latin typeface="Arial" charset="0"/>
              </a:rPr>
              <a:t>Turkey’s Flat Stainless Steel Import</a:t>
            </a:r>
            <a:r>
              <a:rPr lang="tr-TR" altLang="ja-JP" sz="2400" b="1" dirty="0" smtClean="0">
                <a:solidFill>
                  <a:srgbClr val="33CCFF"/>
                </a:solidFill>
                <a:latin typeface="Arial" charset="0"/>
              </a:rPr>
              <a:t/>
            </a:r>
            <a:br>
              <a:rPr lang="tr-TR" altLang="ja-JP" sz="2400" b="1" dirty="0" smtClean="0">
                <a:solidFill>
                  <a:srgbClr val="33CCFF"/>
                </a:solidFill>
                <a:latin typeface="Arial" charset="0"/>
              </a:rPr>
            </a:br>
            <a:r>
              <a:rPr lang="tr-TR" altLang="ja-JP" sz="1800" b="1" dirty="0" smtClean="0">
                <a:solidFill>
                  <a:srgbClr val="33CCFF"/>
                </a:solidFill>
                <a:latin typeface="Arial" charset="0"/>
              </a:rPr>
              <a:t>(m ton)</a:t>
            </a:r>
            <a:endParaRPr lang="tr-TR" sz="1800" b="1" dirty="0">
              <a:solidFill>
                <a:srgbClr val="33CCFF"/>
              </a:solidFill>
              <a:latin typeface="Arial" charset="0"/>
            </a:endParaRPr>
          </a:p>
        </p:txBody>
      </p:sp>
      <p:sp>
        <p:nvSpPr>
          <p:cNvPr id="3" name="TextBox 2"/>
          <p:cNvSpPr txBox="1"/>
          <p:nvPr/>
        </p:nvSpPr>
        <p:spPr>
          <a:xfrm>
            <a:off x="8304939" y="6207976"/>
            <a:ext cx="384365" cy="307777"/>
          </a:xfrm>
          <a:prstGeom prst="rect">
            <a:avLst/>
          </a:prstGeom>
          <a:noFill/>
        </p:spPr>
        <p:txBody>
          <a:bodyPr wrap="none" rtlCol="0">
            <a:spAutoFit/>
          </a:bodyPr>
          <a:lstStyle/>
          <a:p>
            <a:r>
              <a:rPr lang="tr-TR" sz="1400" dirty="0" smtClean="0"/>
              <a:t>10</a:t>
            </a:r>
            <a:endParaRPr lang="tr-TR" sz="1400" dirty="0"/>
          </a:p>
        </p:txBody>
      </p:sp>
    </p:spTree>
    <p:extLst>
      <p:ext uri="{BB962C8B-B14F-4D97-AF65-F5344CB8AC3E}">
        <p14:creationId xmlns:p14="http://schemas.microsoft.com/office/powerpoint/2010/main" val="4022249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547664" y="347316"/>
            <a:ext cx="7019925" cy="633412"/>
          </a:xfrm>
        </p:spPr>
        <p:txBody>
          <a:bodyPr/>
          <a:lstStyle/>
          <a:p>
            <a:pPr eaLnBrk="1" hangingPunct="1"/>
            <a:r>
              <a:rPr lang="en-US" sz="2400" b="1" dirty="0" smtClean="0">
                <a:solidFill>
                  <a:srgbClr val="33CCFF"/>
                </a:solidFill>
                <a:latin typeface="Arial" charset="0"/>
              </a:rPr>
              <a:t>Turkey’s Flat Stainless Steel Import</a:t>
            </a:r>
            <a:r>
              <a:rPr lang="tr-TR" altLang="ja-JP" sz="2400" b="1" dirty="0" smtClean="0">
                <a:solidFill>
                  <a:srgbClr val="33CCFF"/>
                </a:solidFill>
                <a:latin typeface="Arial" charset="0"/>
              </a:rPr>
              <a:t/>
            </a:r>
            <a:br>
              <a:rPr lang="tr-TR" altLang="ja-JP" sz="2400" b="1" dirty="0" smtClean="0">
                <a:solidFill>
                  <a:srgbClr val="33CCFF"/>
                </a:solidFill>
                <a:latin typeface="Arial" charset="0"/>
              </a:rPr>
            </a:br>
            <a:r>
              <a:rPr lang="tr-TR" altLang="ja-JP" sz="1800" b="1" dirty="0" smtClean="0">
                <a:solidFill>
                  <a:srgbClr val="33CCFF"/>
                </a:solidFill>
                <a:latin typeface="Arial" charset="0"/>
              </a:rPr>
              <a:t>(% D</a:t>
            </a:r>
            <a:r>
              <a:rPr lang="en-US" altLang="ja-JP" sz="1800" b="1" dirty="0" err="1" smtClean="0">
                <a:solidFill>
                  <a:srgbClr val="33CCFF"/>
                </a:solidFill>
                <a:latin typeface="Arial" charset="0"/>
              </a:rPr>
              <a:t>istribution</a:t>
            </a:r>
            <a:r>
              <a:rPr lang="en-US" altLang="ja-JP" sz="1800" b="1" dirty="0" smtClean="0">
                <a:solidFill>
                  <a:srgbClr val="33CCFF"/>
                </a:solidFill>
                <a:latin typeface="Arial" charset="0"/>
              </a:rPr>
              <a:t> Based on Countries</a:t>
            </a:r>
            <a:r>
              <a:rPr lang="tr-TR" altLang="ja-JP" sz="1800" b="1" dirty="0" smtClean="0">
                <a:solidFill>
                  <a:srgbClr val="33CCFF"/>
                </a:solidFill>
                <a:latin typeface="Arial" charset="0"/>
              </a:rPr>
              <a:t>)</a:t>
            </a:r>
            <a:endParaRPr lang="tr-TR" sz="1800" b="1" dirty="0">
              <a:solidFill>
                <a:srgbClr val="33CCFF"/>
              </a:solidFill>
              <a:latin typeface="Arial" charset="0"/>
            </a:endParaRPr>
          </a:p>
        </p:txBody>
      </p:sp>
      <p:pic>
        <p:nvPicPr>
          <p:cNvPr id="19458" name="Picture 4"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1979712" cy="123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1309538"/>
            <a:ext cx="8809037"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308725" y="5085184"/>
            <a:ext cx="1655763" cy="415925"/>
          </a:xfrm>
          <a:prstGeom prst="rect">
            <a:avLst/>
          </a:prstGeom>
          <a:noFill/>
        </p:spPr>
        <p:txBody>
          <a:bodyPr>
            <a:spAutoFit/>
          </a:bodyPr>
          <a:lstStyle/>
          <a:p>
            <a:pPr>
              <a:defRPr/>
            </a:pPr>
            <a:r>
              <a:rPr lang="tr-TR" sz="1050" dirty="0">
                <a:ea typeface="+mn-ea"/>
                <a:cs typeface="+mn-cs"/>
              </a:rPr>
              <a:t>* 2014 </a:t>
            </a:r>
            <a:r>
              <a:rPr lang="en-US" sz="1050" dirty="0" smtClean="0">
                <a:ea typeface="+mn-ea"/>
                <a:cs typeface="+mn-cs"/>
              </a:rPr>
              <a:t>first 9 months</a:t>
            </a:r>
            <a:endParaRPr lang="tr-TR" sz="1050" dirty="0">
              <a:ea typeface="+mn-ea"/>
              <a:cs typeface="+mn-cs"/>
            </a:endParaRPr>
          </a:p>
          <a:p>
            <a:pPr>
              <a:defRPr/>
            </a:pPr>
            <a:r>
              <a:rPr lang="en-US" sz="1050" dirty="0" smtClean="0">
                <a:ea typeface="+mn-ea"/>
                <a:cs typeface="+mn-cs"/>
              </a:rPr>
              <a:t>Source</a:t>
            </a:r>
            <a:r>
              <a:rPr lang="tr-TR" sz="1050" dirty="0" smtClean="0">
                <a:ea typeface="+mn-ea"/>
                <a:cs typeface="+mn-cs"/>
              </a:rPr>
              <a:t>: </a:t>
            </a:r>
            <a:r>
              <a:rPr lang="tr-TR" sz="1050" dirty="0">
                <a:ea typeface="+mn-ea"/>
                <a:cs typeface="+mn-cs"/>
              </a:rPr>
              <a:t>TUIK</a:t>
            </a:r>
          </a:p>
        </p:txBody>
      </p:sp>
      <p:sp>
        <p:nvSpPr>
          <p:cNvPr id="6" name="TextBox 7"/>
          <p:cNvSpPr txBox="1">
            <a:spLocks noChangeArrowheads="1"/>
          </p:cNvSpPr>
          <p:nvPr/>
        </p:nvSpPr>
        <p:spPr bwMode="auto">
          <a:xfrm>
            <a:off x="611560" y="5661248"/>
            <a:ext cx="8136904"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dirty="0" smtClean="0">
                <a:latin typeface="+mj-lt"/>
              </a:rPr>
              <a:t>The import weight of Turkey has transferred from Europe to Asia throughout the years</a:t>
            </a:r>
            <a:r>
              <a:rPr lang="tr-TR" sz="1600" b="1" dirty="0" smtClean="0">
                <a:latin typeface="+mj-lt"/>
              </a:rPr>
              <a:t>, </a:t>
            </a:r>
            <a:r>
              <a:rPr lang="en-US" sz="1600" b="1" dirty="0" smtClean="0">
                <a:latin typeface="+mj-lt"/>
              </a:rPr>
              <a:t>a serious increase occurred in the share of South Korea recently as a result of the protection established. </a:t>
            </a:r>
            <a:endParaRPr lang="tr-TR" sz="1600" b="1" dirty="0">
              <a:latin typeface="+mj-lt"/>
            </a:endParaRPr>
          </a:p>
        </p:txBody>
      </p:sp>
      <p:sp>
        <p:nvSpPr>
          <p:cNvPr id="2" name="Slide Number Placeholder 1"/>
          <p:cNvSpPr>
            <a:spLocks noGrp="1"/>
          </p:cNvSpPr>
          <p:nvPr>
            <p:ph type="sldNum" sz="quarter" idx="12"/>
          </p:nvPr>
        </p:nvSpPr>
        <p:spPr>
          <a:xfrm>
            <a:off x="6686872" y="6553150"/>
            <a:ext cx="2133600" cy="476250"/>
          </a:xfrm>
        </p:spPr>
        <p:txBody>
          <a:bodyPr/>
          <a:lstStyle/>
          <a:p>
            <a:fld id="{7CC4B6EB-EB22-0249-9398-DFB037DCDE64}" type="slidenum">
              <a:rPr lang="tr-TR" smtClean="0"/>
              <a:pPr/>
              <a:t>11</a:t>
            </a:fld>
            <a:endParaRPr lang="tr-TR" dirty="0"/>
          </a:p>
        </p:txBody>
      </p:sp>
    </p:spTree>
    <p:extLst>
      <p:ext uri="{BB962C8B-B14F-4D97-AF65-F5344CB8AC3E}">
        <p14:creationId xmlns:p14="http://schemas.microsoft.com/office/powerpoint/2010/main" val="36971739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2123728" cy="132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236717" y="4183112"/>
            <a:ext cx="1655763" cy="254000"/>
          </a:xfrm>
          <a:prstGeom prst="rect">
            <a:avLst/>
          </a:prstGeom>
          <a:noFill/>
        </p:spPr>
        <p:txBody>
          <a:bodyPr>
            <a:spAutoFit/>
          </a:bodyPr>
          <a:lstStyle/>
          <a:p>
            <a:pPr>
              <a:defRPr/>
            </a:pPr>
            <a:r>
              <a:rPr lang="en-US" sz="1050" dirty="0" smtClean="0">
                <a:ea typeface="+mn-ea"/>
              </a:rPr>
              <a:t>Source</a:t>
            </a:r>
            <a:r>
              <a:rPr lang="tr-TR" sz="1050" dirty="0" smtClean="0">
                <a:ea typeface="+mn-ea"/>
              </a:rPr>
              <a:t>: </a:t>
            </a:r>
            <a:r>
              <a:rPr lang="tr-TR" sz="1050" dirty="0">
                <a:ea typeface="+mn-ea"/>
              </a:rPr>
              <a:t>TUIK</a:t>
            </a:r>
          </a:p>
        </p:txBody>
      </p:sp>
      <p:sp>
        <p:nvSpPr>
          <p:cNvPr id="9" name="TextBox 6"/>
          <p:cNvSpPr txBox="1">
            <a:spLocks noChangeArrowheads="1"/>
          </p:cNvSpPr>
          <p:nvPr/>
        </p:nvSpPr>
        <p:spPr bwMode="auto">
          <a:xfrm>
            <a:off x="642910" y="4857760"/>
            <a:ext cx="7560840" cy="15696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altLang="ja-JP" sz="1600" b="1" smtClean="0"/>
              <a:t>As seen</a:t>
            </a:r>
            <a:r>
              <a:rPr lang="tr-TR" altLang="ja-JP" sz="1600" b="1" smtClean="0"/>
              <a:t>,</a:t>
            </a:r>
            <a:r>
              <a:rPr lang="en-US" altLang="ja-JP" sz="1600" b="1" smtClean="0"/>
              <a:t> </a:t>
            </a:r>
            <a:r>
              <a:rPr lang="en-US" altLang="ja-JP" sz="1600" b="1" dirty="0" smtClean="0"/>
              <a:t>the realized protection enables a limited decrease in amount of </a:t>
            </a:r>
            <a:r>
              <a:rPr lang="en-US" altLang="ja-JP" sz="1600" b="1" smtClean="0"/>
              <a:t>imported co</a:t>
            </a:r>
            <a:r>
              <a:rPr lang="tr-TR" altLang="ja-JP" sz="1600" b="1" smtClean="0"/>
              <a:t>l</a:t>
            </a:r>
            <a:r>
              <a:rPr lang="en-US" altLang="ja-JP" sz="1600" b="1" smtClean="0"/>
              <a:t>d </a:t>
            </a:r>
            <a:r>
              <a:rPr lang="en-US" altLang="ja-JP" sz="1600" b="1" dirty="0" smtClean="0"/>
              <a:t>draw </a:t>
            </a:r>
            <a:r>
              <a:rPr lang="en-US" altLang="ja-JP" sz="1600" b="1" smtClean="0"/>
              <a:t>stainless steel</a:t>
            </a:r>
            <a:r>
              <a:rPr lang="tr-TR" altLang="ja-JP" sz="1600" b="1" smtClean="0"/>
              <a:t>,</a:t>
            </a:r>
            <a:r>
              <a:rPr lang="en-US" altLang="ja-JP" sz="1600" b="1" smtClean="0"/>
              <a:t> </a:t>
            </a:r>
            <a:r>
              <a:rPr lang="en-US" altLang="ja-JP" sz="1600" b="1" dirty="0" smtClean="0"/>
              <a:t>but an increase of 78% occurred in cold draw plate imported from South Korea.</a:t>
            </a:r>
            <a:endParaRPr lang="tr-TR" altLang="ja-JP" sz="1600" b="1" dirty="0"/>
          </a:p>
          <a:p>
            <a:pPr algn="just" eaLnBrk="1" hangingPunct="1"/>
            <a:endParaRPr lang="tr-TR" altLang="ja-JP" sz="1600" b="1" dirty="0"/>
          </a:p>
          <a:p>
            <a:pPr algn="just" eaLnBrk="1" hangingPunct="1"/>
            <a:r>
              <a:rPr lang="en-US" altLang="ja-JP" sz="1600" b="1" dirty="0" smtClean="0"/>
              <a:t>It is evaluated that the company which made cold rolling investment in Turkey imports cold rolled products and launches to the market. </a:t>
            </a:r>
            <a:endParaRPr lang="tr-TR" sz="1600" b="1" dirty="0"/>
          </a:p>
        </p:txBody>
      </p:sp>
      <p:sp>
        <p:nvSpPr>
          <p:cNvPr id="10" name="Rectangle 2"/>
          <p:cNvSpPr>
            <a:spLocks noGrp="1" noChangeArrowheads="1"/>
          </p:cNvSpPr>
          <p:nvPr>
            <p:ph type="title"/>
          </p:nvPr>
        </p:nvSpPr>
        <p:spPr>
          <a:xfrm>
            <a:off x="1475656" y="260648"/>
            <a:ext cx="7019925" cy="633412"/>
          </a:xfrm>
        </p:spPr>
        <p:txBody>
          <a:bodyPr/>
          <a:lstStyle/>
          <a:p>
            <a:pPr eaLnBrk="1" hangingPunct="1"/>
            <a:r>
              <a:rPr lang="en-US" sz="2400" b="1" dirty="0" smtClean="0">
                <a:solidFill>
                  <a:srgbClr val="33CCFF"/>
                </a:solidFill>
                <a:latin typeface="Arial" charset="0"/>
              </a:rPr>
              <a:t>Turkey’s Flat Stainless Steel Import</a:t>
            </a:r>
            <a:endParaRPr lang="tr-TR" sz="2400" b="1" dirty="0">
              <a:solidFill>
                <a:srgbClr val="33CCFF"/>
              </a:solidFill>
              <a:latin typeface="Arial" charset="0"/>
            </a:endParaRPr>
          </a:p>
        </p:txBody>
      </p:sp>
      <p:sp>
        <p:nvSpPr>
          <p:cNvPr id="2" name="Slide Number Placeholder 1"/>
          <p:cNvSpPr>
            <a:spLocks noGrp="1"/>
          </p:cNvSpPr>
          <p:nvPr>
            <p:ph type="sldNum" sz="quarter" idx="12"/>
          </p:nvPr>
        </p:nvSpPr>
        <p:spPr/>
        <p:txBody>
          <a:bodyPr/>
          <a:lstStyle/>
          <a:p>
            <a:fld id="{7CC4B6EB-EB22-0249-9398-DFB037DCDE64}" type="slidenum">
              <a:rPr lang="tr-TR" smtClean="0"/>
              <a:pPr/>
              <a:t>12</a:t>
            </a:fld>
            <a:endParaRPr lang="tr-TR"/>
          </a:p>
        </p:txBody>
      </p:sp>
      <p:graphicFrame>
        <p:nvGraphicFramePr>
          <p:cNvPr id="11" name="Table 10"/>
          <p:cNvGraphicFramePr>
            <a:graphicFrameLocks noGrp="1"/>
          </p:cNvGraphicFramePr>
          <p:nvPr>
            <p:extLst>
              <p:ext uri="{D42A27DB-BD31-4B8C-83A1-F6EECF244321}">
                <p14:modId xmlns:p14="http://schemas.microsoft.com/office/powerpoint/2010/main" val="966187592"/>
              </p:ext>
            </p:extLst>
          </p:nvPr>
        </p:nvGraphicFramePr>
        <p:xfrm>
          <a:off x="611137" y="1452364"/>
          <a:ext cx="7561263" cy="2967990"/>
        </p:xfrm>
        <a:graphic>
          <a:graphicData uri="http://schemas.openxmlformats.org/drawingml/2006/table">
            <a:tbl>
              <a:tblPr/>
              <a:tblGrid>
                <a:gridCol w="2592711"/>
                <a:gridCol w="1656184"/>
                <a:gridCol w="1728192"/>
                <a:gridCol w="1584176"/>
              </a:tblGrid>
              <a:tr h="5334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FFFFFF"/>
                          </a:solidFill>
                          <a:effectLst/>
                          <a:latin typeface="Arial" charset="0"/>
                          <a:ea typeface="ＭＳ Ｐゴシック" charset="0"/>
                        </a:rPr>
                        <a:t>Turkey’s Stainless Steel Flat Product Import </a:t>
                      </a:r>
                      <a:r>
                        <a:rPr kumimoji="0" lang="tr-TR" sz="1800" b="1" i="0" u="none" strike="noStrike" cap="none" normalizeH="0" baseline="0" dirty="0" smtClean="0">
                          <a:ln>
                            <a:noFill/>
                          </a:ln>
                          <a:solidFill>
                            <a:srgbClr val="FFFFFF"/>
                          </a:solidFill>
                          <a:effectLst/>
                          <a:latin typeface="Arial" charset="0"/>
                          <a:ea typeface="ＭＳ Ｐゴシック" charset="0"/>
                        </a:rPr>
                        <a:t>(ton)</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Arial" charset="0"/>
                          <a:ea typeface="ＭＳ Ｐゴシック" charset="0"/>
                        </a:rPr>
                        <a:t>2012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charset="0"/>
                          <a:ea typeface="ＭＳ Ｐゴシック" charset="0"/>
                        </a:rPr>
                        <a:t>First 9 months</a:t>
                      </a: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Arial" charset="0"/>
                          <a:ea typeface="ＭＳ Ｐゴシック" charset="0"/>
                        </a:rPr>
                        <a:t>2013</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charset="0"/>
                          <a:ea typeface="ＭＳ Ｐゴシック" charset="0"/>
                        </a:rPr>
                        <a:t>First 9 months</a:t>
                      </a: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Arial" charset="0"/>
                          <a:ea typeface="ＭＳ Ｐゴシック" charset="0"/>
                        </a:rPr>
                        <a:t>2014</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charset="0"/>
                          <a:ea typeface="ＭＳ Ｐゴシック" charset="0"/>
                        </a:rPr>
                        <a:t>First 9 months</a:t>
                      </a: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Cold Import from South Korea</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35,516</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23,213</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Arial" charset="0"/>
                          <a:ea typeface="ＭＳ Ｐゴシック" charset="0"/>
                        </a:rPr>
                        <a:t> 41,460</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Total Cold Import</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253,301</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278,802</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228,458</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Hot Import from South Korea</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Arial" charset="0"/>
                          <a:ea typeface="ＭＳ Ｐゴシック" charset="0"/>
                        </a:rPr>
                        <a:t>       673</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36,576</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59,460</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Total Hot Import</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Arial" charset="0"/>
                          <a:ea typeface="ＭＳ Ｐゴシック" charset="0"/>
                        </a:rPr>
                        <a:t>  18,031</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Arial" charset="0"/>
                          <a:ea typeface="ＭＳ Ｐゴシック" charset="0"/>
                        </a:rPr>
                        <a:t>  71,994</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154,275</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r>
            </a:tbl>
          </a:graphicData>
        </a:graphic>
      </p:graphicFrame>
      <p:sp>
        <p:nvSpPr>
          <p:cNvPr id="12" name="TextBox 7"/>
          <p:cNvSpPr txBox="1"/>
          <p:nvPr/>
        </p:nvSpPr>
        <p:spPr>
          <a:xfrm>
            <a:off x="6572264" y="4500570"/>
            <a:ext cx="1655763" cy="254000"/>
          </a:xfrm>
          <a:prstGeom prst="rect">
            <a:avLst/>
          </a:prstGeom>
          <a:noFill/>
        </p:spPr>
        <p:txBody>
          <a:bodyPr>
            <a:spAutoFit/>
          </a:bodyPr>
          <a:lstStyle/>
          <a:p>
            <a:pPr>
              <a:defRPr/>
            </a:pPr>
            <a:r>
              <a:rPr lang="tr-TR" sz="1050" smtClean="0">
                <a:ea typeface="+mn-ea"/>
              </a:rPr>
              <a:t>                  Source: </a:t>
            </a:r>
            <a:r>
              <a:rPr lang="tr-TR" sz="1050" dirty="0">
                <a:ea typeface="+mn-ea"/>
              </a:rPr>
              <a:t>TUIK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03648" y="332656"/>
            <a:ext cx="7056438" cy="633412"/>
          </a:xfrm>
        </p:spPr>
        <p:txBody>
          <a:bodyPr/>
          <a:lstStyle/>
          <a:p>
            <a:pPr eaLnBrk="1" hangingPunct="1"/>
            <a:r>
              <a:rPr lang="tr-TR" sz="2400" b="1" smtClean="0">
                <a:solidFill>
                  <a:srgbClr val="33CCFF"/>
                </a:solidFill>
                <a:latin typeface="Arial" charset="0"/>
              </a:rPr>
              <a:t>     </a:t>
            </a:r>
            <a:r>
              <a:rPr lang="en-US" sz="2400" b="1" smtClean="0">
                <a:solidFill>
                  <a:srgbClr val="33CCFF"/>
                </a:solidFill>
                <a:latin typeface="Arial" charset="0"/>
              </a:rPr>
              <a:t>Free </a:t>
            </a:r>
            <a:r>
              <a:rPr lang="en-US" sz="2400" b="1" dirty="0" smtClean="0">
                <a:solidFill>
                  <a:srgbClr val="33CCFF"/>
                </a:solidFill>
                <a:latin typeface="Arial" charset="0"/>
              </a:rPr>
              <a:t>Trade Agreement </a:t>
            </a:r>
            <a:r>
              <a:rPr lang="en-US" sz="2400" b="1" smtClean="0">
                <a:solidFill>
                  <a:srgbClr val="33CCFF"/>
                </a:solidFill>
                <a:latin typeface="Arial" charset="0"/>
              </a:rPr>
              <a:t>with S</a:t>
            </a:r>
            <a:r>
              <a:rPr lang="tr-TR" sz="2400" b="1" smtClean="0">
                <a:solidFill>
                  <a:srgbClr val="33CCFF"/>
                </a:solidFill>
                <a:latin typeface="Arial" charset="0"/>
              </a:rPr>
              <a:t>outh</a:t>
            </a:r>
            <a:r>
              <a:rPr lang="en-US" sz="2400" b="1" smtClean="0">
                <a:solidFill>
                  <a:srgbClr val="33CCFF"/>
                </a:solidFill>
                <a:latin typeface="Arial" charset="0"/>
              </a:rPr>
              <a:t> </a:t>
            </a:r>
            <a:r>
              <a:rPr lang="en-US" sz="2400" b="1" dirty="0" smtClean="0">
                <a:solidFill>
                  <a:srgbClr val="33CCFF"/>
                </a:solidFill>
                <a:latin typeface="Arial" charset="0"/>
              </a:rPr>
              <a:t>Korea</a:t>
            </a:r>
            <a:endParaRPr lang="tr-TR" sz="2400" b="1" dirty="0">
              <a:solidFill>
                <a:srgbClr val="33CCFF"/>
              </a:solidFill>
              <a:latin typeface="Arial" charset="0"/>
            </a:endParaRPr>
          </a:p>
        </p:txBody>
      </p:sp>
      <p:pic>
        <p:nvPicPr>
          <p:cNvPr id="10243"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2195736" cy="127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5"/>
          <p:cNvSpPr>
            <a:spLocks noChangeArrowheads="1"/>
          </p:cNvSpPr>
          <p:nvPr/>
        </p:nvSpPr>
        <p:spPr bwMode="auto">
          <a:xfrm>
            <a:off x="323528" y="980728"/>
            <a:ext cx="828092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tr-TR" sz="1600" dirty="0" smtClean="0"/>
          </a:p>
          <a:p>
            <a:pPr algn="just"/>
            <a:r>
              <a:rPr lang="en-US" sz="1600" dirty="0" smtClean="0"/>
              <a:t>The import has constantly increased in products of which their customs tax rate has been zeroed after FTA signed with South Korea and entered into force as of 1 May 2013 and as of the end of 2013 our total import from South Korea has reached 13 times our export. </a:t>
            </a:r>
            <a:endParaRPr lang="tr-TR" sz="1600" dirty="0" smtClean="0"/>
          </a:p>
          <a:p>
            <a:pPr algn="just"/>
            <a:endParaRPr lang="tr-TR" sz="1600" b="1" dirty="0" smtClean="0"/>
          </a:p>
          <a:p>
            <a:pPr algn="just"/>
            <a:r>
              <a:rPr lang="en-US" sz="1600" dirty="0" smtClean="0"/>
              <a:t>The FTA signed with South Korea turned our country into  a net importer of stainless steel products and constitutes an impediment regarding production of many strategic products in Turkey. </a:t>
            </a:r>
            <a:endParaRPr lang="tr-TR" sz="1600" dirty="0"/>
          </a:p>
          <a:p>
            <a:pPr algn="just"/>
            <a:endParaRPr lang="tr-TR" sz="1600" dirty="0"/>
          </a:p>
        </p:txBody>
      </p:sp>
      <p:sp>
        <p:nvSpPr>
          <p:cNvPr id="2" name="Slide Number Placeholder 1"/>
          <p:cNvSpPr>
            <a:spLocks noGrp="1"/>
          </p:cNvSpPr>
          <p:nvPr>
            <p:ph type="sldNum" sz="quarter" idx="12"/>
          </p:nvPr>
        </p:nvSpPr>
        <p:spPr/>
        <p:txBody>
          <a:bodyPr/>
          <a:lstStyle/>
          <a:p>
            <a:fld id="{7CC4B6EB-EB22-0249-9398-DFB037DCDE64}" type="slidenum">
              <a:rPr lang="tr-TR" smtClean="0"/>
              <a:pPr/>
              <a:t>13</a:t>
            </a:fld>
            <a:endParaRPr lang="tr-TR"/>
          </a:p>
        </p:txBody>
      </p:sp>
      <p:graphicFrame>
        <p:nvGraphicFramePr>
          <p:cNvPr id="6" name="Table 5"/>
          <p:cNvGraphicFramePr>
            <a:graphicFrameLocks noGrp="1"/>
          </p:cNvGraphicFramePr>
          <p:nvPr>
            <p:extLst>
              <p:ext uri="{D42A27DB-BD31-4B8C-83A1-F6EECF244321}">
                <p14:modId xmlns:p14="http://schemas.microsoft.com/office/powerpoint/2010/main" val="402410426"/>
              </p:ext>
            </p:extLst>
          </p:nvPr>
        </p:nvGraphicFramePr>
        <p:xfrm>
          <a:off x="539129" y="3574901"/>
          <a:ext cx="7561263" cy="1438275"/>
        </p:xfrm>
        <a:graphic>
          <a:graphicData uri="http://schemas.openxmlformats.org/drawingml/2006/table">
            <a:tbl>
              <a:tblPr/>
              <a:tblGrid>
                <a:gridCol w="1890713"/>
                <a:gridCol w="1890712"/>
                <a:gridCol w="1889125"/>
                <a:gridCol w="1890713"/>
              </a:tblGrid>
              <a:tr h="5334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charset="0"/>
                        </a:rPr>
                        <a:t>Export of Turkey to South Korea</a:t>
                      </a:r>
                      <a:endParaRPr kumimoji="0" lang="tr-TR" sz="16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FFFFFF"/>
                          </a:solidFill>
                          <a:effectLst/>
                          <a:latin typeface="Arial" charset="0"/>
                          <a:ea typeface="ＭＳ Ｐゴシック" charset="0"/>
                        </a:rPr>
                        <a:t>2012 </a:t>
                      </a:r>
                      <a:r>
                        <a:rPr kumimoji="0" lang="tr-TR" sz="1400" b="1" i="0" u="none" strike="noStrike" cap="none" normalizeH="0" baseline="0" dirty="0" smtClean="0">
                          <a:ln>
                            <a:noFill/>
                          </a:ln>
                          <a:solidFill>
                            <a:srgbClr val="FFFFFF"/>
                          </a:solidFill>
                          <a:effectLst/>
                          <a:latin typeface="Arial" charset="0"/>
                          <a:ea typeface="ＭＳ Ｐゴシック" charset="0"/>
                        </a:rPr>
                        <a:t>(mil</a:t>
                      </a:r>
                      <a:r>
                        <a:rPr kumimoji="0" lang="en-US" sz="1400" b="1" i="0" u="none" strike="noStrike" cap="none" normalizeH="0" baseline="0" dirty="0" err="1" smtClean="0">
                          <a:ln>
                            <a:noFill/>
                          </a:ln>
                          <a:solidFill>
                            <a:srgbClr val="FFFFFF"/>
                          </a:solidFill>
                          <a:effectLst/>
                          <a:latin typeface="Arial" charset="0"/>
                          <a:ea typeface="ＭＳ Ｐゴシック" charset="0"/>
                        </a:rPr>
                        <a:t>li</a:t>
                      </a:r>
                      <a:r>
                        <a:rPr kumimoji="0" lang="tr-TR" sz="1400" b="1" i="0" u="none" strike="noStrike" cap="none" normalizeH="0" baseline="0" dirty="0" smtClean="0">
                          <a:ln>
                            <a:noFill/>
                          </a:ln>
                          <a:solidFill>
                            <a:srgbClr val="FFFFFF"/>
                          </a:solidFill>
                          <a:effectLst/>
                          <a:latin typeface="Arial" charset="0"/>
                          <a:ea typeface="ＭＳ Ｐゴシック" charset="0"/>
                        </a:rPr>
                        <a:t>on USD)</a:t>
                      </a:r>
                      <a:endParaRPr kumimoji="0" lang="tr-TR" sz="14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Arial" charset="0"/>
                          <a:ea typeface="ＭＳ Ｐゴシック" charset="0"/>
                        </a:rPr>
                        <a:t>2013 (mil</a:t>
                      </a:r>
                      <a:r>
                        <a:rPr kumimoji="0" lang="en-US" sz="1400" b="1" i="0" u="none" strike="noStrike" cap="none" normalizeH="0" baseline="0" dirty="0" err="1" smtClean="0">
                          <a:ln>
                            <a:noFill/>
                          </a:ln>
                          <a:solidFill>
                            <a:srgbClr val="FFFFFF"/>
                          </a:solidFill>
                          <a:effectLst/>
                          <a:latin typeface="Arial" charset="0"/>
                          <a:ea typeface="ＭＳ Ｐゴシック" charset="0"/>
                        </a:rPr>
                        <a:t>li</a:t>
                      </a:r>
                      <a:r>
                        <a:rPr kumimoji="0" lang="tr-TR" sz="1400" b="1" i="0" u="none" strike="noStrike" cap="none" normalizeH="0" baseline="0" dirty="0" smtClean="0">
                          <a:ln>
                            <a:noFill/>
                          </a:ln>
                          <a:solidFill>
                            <a:srgbClr val="FFFFFF"/>
                          </a:solidFill>
                          <a:effectLst/>
                          <a:latin typeface="Arial" charset="0"/>
                          <a:ea typeface="ＭＳ Ｐゴシック" charset="0"/>
                        </a:rPr>
                        <a:t>on USD)</a:t>
                      </a:r>
                      <a:endParaRPr kumimoji="0" lang="tr-TR" sz="1400" b="1" i="0" u="none" strike="noStrike" cap="none" normalizeH="0" baseline="0" dirty="0">
                        <a:ln>
                          <a:noFill/>
                        </a:ln>
                        <a:solidFill>
                          <a:srgbClr val="FFFFFF"/>
                        </a:solidFill>
                        <a:effectLst/>
                        <a:latin typeface="Arial" charset="0"/>
                        <a:ea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0"/>
                        </a:rPr>
                        <a:t>Difference</a:t>
                      </a:r>
                      <a:r>
                        <a:rPr kumimoji="0" lang="tr-TR" sz="1400" b="1" i="0" u="none" strike="noStrike" cap="none" normalizeH="0" baseline="0" dirty="0" smtClean="0">
                          <a:ln>
                            <a:noFill/>
                          </a:ln>
                          <a:solidFill>
                            <a:srgbClr val="FFFFFF"/>
                          </a:solidFill>
                          <a:effectLst/>
                          <a:latin typeface="Arial" charset="0"/>
                          <a:ea typeface="ＭＳ Ｐゴシック" charset="0"/>
                        </a:rPr>
                        <a:t> (%)</a:t>
                      </a:r>
                      <a:endParaRPr kumimoji="0" lang="tr-TR" sz="14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Export volume</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a:t>
                      </a:r>
                      <a:r>
                        <a:rPr kumimoji="0" lang="tr-TR" sz="1600" b="0" i="0" u="none" strike="noStrike" cap="none" normalizeH="0" baseline="0" dirty="0" smtClean="0">
                          <a:ln>
                            <a:noFill/>
                          </a:ln>
                          <a:solidFill>
                            <a:srgbClr val="000000"/>
                          </a:solidFill>
                          <a:effectLst/>
                          <a:latin typeface="Arial" charset="0"/>
                          <a:ea typeface="ＭＳ Ｐゴシック" charset="0"/>
                        </a:rPr>
                        <a:t>528</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a:t>
                      </a:r>
                      <a:r>
                        <a:rPr kumimoji="0" lang="tr-TR" sz="1600" b="0" i="0" u="none" strike="noStrike" cap="none" normalizeH="0" baseline="0" dirty="0" smtClean="0">
                          <a:ln>
                            <a:noFill/>
                          </a:ln>
                          <a:solidFill>
                            <a:srgbClr val="000000"/>
                          </a:solidFill>
                          <a:effectLst/>
                          <a:latin typeface="Arial" charset="0"/>
                          <a:ea typeface="ＭＳ Ｐゴシック" charset="0"/>
                        </a:rPr>
                        <a:t>469</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a:t>
                      </a:r>
                      <a:r>
                        <a:rPr kumimoji="0" lang="tr-TR" sz="1600" b="0" i="0" u="none" strike="noStrike" cap="none" normalizeH="0" baseline="0" smtClean="0">
                          <a:ln>
                            <a:noFill/>
                          </a:ln>
                          <a:solidFill>
                            <a:srgbClr val="000000"/>
                          </a:solidFill>
                          <a:effectLst/>
                          <a:latin typeface="Arial" charset="0"/>
                          <a:ea typeface="ＭＳ Ｐゴシック" charset="0"/>
                        </a:rPr>
                        <a:t>-11.2</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33797810"/>
              </p:ext>
            </p:extLst>
          </p:nvPr>
        </p:nvGraphicFramePr>
        <p:xfrm>
          <a:off x="539552" y="5229200"/>
          <a:ext cx="7561263" cy="1438275"/>
        </p:xfrm>
        <a:graphic>
          <a:graphicData uri="http://schemas.openxmlformats.org/drawingml/2006/table">
            <a:tbl>
              <a:tblPr/>
              <a:tblGrid>
                <a:gridCol w="1890713"/>
                <a:gridCol w="1890712"/>
                <a:gridCol w="1889125"/>
                <a:gridCol w="1890713"/>
              </a:tblGrid>
              <a:tr h="5334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charset="0"/>
                        </a:rPr>
                        <a:t>Import </a:t>
                      </a:r>
                      <a:r>
                        <a:rPr kumimoji="0" lang="en-US" sz="1600" b="1" i="0" u="none" strike="noStrike" cap="none" normalizeH="0" baseline="0" smtClean="0">
                          <a:ln>
                            <a:noFill/>
                          </a:ln>
                          <a:solidFill>
                            <a:srgbClr val="FFFFFF"/>
                          </a:solidFill>
                          <a:effectLst/>
                          <a:latin typeface="Arial" charset="0"/>
                          <a:ea typeface="ＭＳ Ｐゴシック" charset="0"/>
                        </a:rPr>
                        <a:t>of Tur</a:t>
                      </a:r>
                      <a:r>
                        <a:rPr kumimoji="0" lang="tr-TR" sz="1600" b="1" i="0" u="none" strike="noStrike" cap="none" normalizeH="0" baseline="0" smtClean="0">
                          <a:ln>
                            <a:noFill/>
                          </a:ln>
                          <a:solidFill>
                            <a:srgbClr val="FFFFFF"/>
                          </a:solidFill>
                          <a:effectLst/>
                          <a:latin typeface="Arial" charset="0"/>
                          <a:ea typeface="ＭＳ Ｐゴシック" charset="0"/>
                        </a:rPr>
                        <a:t>k</a:t>
                      </a:r>
                      <a:r>
                        <a:rPr kumimoji="0" lang="en-US" sz="1600" b="1" i="0" u="none" strike="noStrike" cap="none" normalizeH="0" baseline="0" smtClean="0">
                          <a:ln>
                            <a:noFill/>
                          </a:ln>
                          <a:solidFill>
                            <a:srgbClr val="FFFFFF"/>
                          </a:solidFill>
                          <a:effectLst/>
                          <a:latin typeface="Arial" charset="0"/>
                          <a:ea typeface="ＭＳ Ｐゴシック" charset="0"/>
                        </a:rPr>
                        <a:t>ey </a:t>
                      </a:r>
                      <a:r>
                        <a:rPr kumimoji="0" lang="en-US" sz="1600" b="1" i="0" u="none" strike="noStrike" cap="none" normalizeH="0" baseline="0" dirty="0" smtClean="0">
                          <a:ln>
                            <a:noFill/>
                          </a:ln>
                          <a:solidFill>
                            <a:srgbClr val="FFFFFF"/>
                          </a:solidFill>
                          <a:effectLst/>
                          <a:latin typeface="Arial" charset="0"/>
                          <a:ea typeface="ＭＳ Ｐゴシック" charset="0"/>
                        </a:rPr>
                        <a:t>from South Korea</a:t>
                      </a:r>
                      <a:endParaRPr kumimoji="0" lang="tr-TR" sz="16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FFFFFF"/>
                          </a:solidFill>
                          <a:effectLst/>
                          <a:latin typeface="Arial" charset="0"/>
                          <a:ea typeface="ＭＳ Ｐゴシック" charset="0"/>
                        </a:rPr>
                        <a:t>2012 </a:t>
                      </a:r>
                      <a:r>
                        <a:rPr kumimoji="0" lang="tr-TR" sz="1400" b="1" i="0" u="none" strike="noStrike" cap="none" normalizeH="0" baseline="0" dirty="0" smtClean="0">
                          <a:ln>
                            <a:noFill/>
                          </a:ln>
                          <a:solidFill>
                            <a:srgbClr val="FFFFFF"/>
                          </a:solidFill>
                          <a:effectLst/>
                          <a:latin typeface="Arial" charset="0"/>
                          <a:ea typeface="ＭＳ Ｐゴシック" charset="0"/>
                        </a:rPr>
                        <a:t>(mil</a:t>
                      </a:r>
                      <a:r>
                        <a:rPr kumimoji="0" lang="en-US" sz="1400" b="1" i="0" u="none" strike="noStrike" cap="none" normalizeH="0" baseline="0" dirty="0" err="1" smtClean="0">
                          <a:ln>
                            <a:noFill/>
                          </a:ln>
                          <a:solidFill>
                            <a:srgbClr val="FFFFFF"/>
                          </a:solidFill>
                          <a:effectLst/>
                          <a:latin typeface="Arial" charset="0"/>
                          <a:ea typeface="ＭＳ Ｐゴシック" charset="0"/>
                        </a:rPr>
                        <a:t>li</a:t>
                      </a:r>
                      <a:r>
                        <a:rPr kumimoji="0" lang="tr-TR" sz="1400" b="1" i="0" u="none" strike="noStrike" cap="none" normalizeH="0" baseline="0" dirty="0" smtClean="0">
                          <a:ln>
                            <a:noFill/>
                          </a:ln>
                          <a:solidFill>
                            <a:srgbClr val="FFFFFF"/>
                          </a:solidFill>
                          <a:effectLst/>
                          <a:latin typeface="Arial" charset="0"/>
                          <a:ea typeface="ＭＳ Ｐゴシック" charset="0"/>
                        </a:rPr>
                        <a:t>on USD)</a:t>
                      </a:r>
                      <a:endParaRPr kumimoji="0" lang="tr-TR" sz="14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Arial" charset="0"/>
                          <a:ea typeface="ＭＳ Ｐゴシック" charset="0"/>
                        </a:rPr>
                        <a:t>2013 (mil</a:t>
                      </a:r>
                      <a:r>
                        <a:rPr kumimoji="0" lang="en-US" sz="1400" b="1" i="0" u="none" strike="noStrike" cap="none" normalizeH="0" baseline="0" dirty="0" err="1" smtClean="0">
                          <a:ln>
                            <a:noFill/>
                          </a:ln>
                          <a:solidFill>
                            <a:srgbClr val="FFFFFF"/>
                          </a:solidFill>
                          <a:effectLst/>
                          <a:latin typeface="Arial" charset="0"/>
                          <a:ea typeface="ＭＳ Ｐゴシック" charset="0"/>
                        </a:rPr>
                        <a:t>li</a:t>
                      </a:r>
                      <a:r>
                        <a:rPr kumimoji="0" lang="tr-TR" sz="1400" b="1" i="0" u="none" strike="noStrike" cap="none" normalizeH="0" baseline="0" dirty="0" smtClean="0">
                          <a:ln>
                            <a:noFill/>
                          </a:ln>
                          <a:solidFill>
                            <a:srgbClr val="FFFFFF"/>
                          </a:solidFill>
                          <a:effectLst/>
                          <a:latin typeface="Arial" charset="0"/>
                          <a:ea typeface="ＭＳ Ｐゴシック" charset="0"/>
                        </a:rPr>
                        <a:t>on USD)</a:t>
                      </a:r>
                      <a:endParaRPr kumimoji="0" lang="tr-TR" sz="1400" b="1" i="0" u="none" strike="noStrike" cap="none" normalizeH="0" baseline="0" dirty="0">
                        <a:ln>
                          <a:noFill/>
                        </a:ln>
                        <a:solidFill>
                          <a:srgbClr val="FFFFFF"/>
                        </a:solidFill>
                        <a:effectLst/>
                        <a:latin typeface="Arial" charset="0"/>
                        <a:ea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0"/>
                        </a:rPr>
                        <a:t>Difference</a:t>
                      </a:r>
                      <a:r>
                        <a:rPr kumimoji="0" lang="tr-TR" sz="1400" b="1" i="0" u="none" strike="noStrike" cap="none" normalizeH="0" baseline="0" dirty="0" smtClean="0">
                          <a:ln>
                            <a:noFill/>
                          </a:ln>
                          <a:solidFill>
                            <a:srgbClr val="FFFFFF"/>
                          </a:solidFill>
                          <a:effectLst/>
                          <a:latin typeface="Arial" charset="0"/>
                          <a:ea typeface="ＭＳ Ｐゴシック" charset="0"/>
                        </a:rPr>
                        <a:t> (%)</a:t>
                      </a:r>
                      <a:endParaRPr kumimoji="0" lang="tr-TR" sz="14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charset="0"/>
                        </a:rPr>
                        <a:t>Import volume</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Arial" charset="0"/>
                          <a:ea typeface="ＭＳ Ｐゴシック" charset="0"/>
                        </a:rPr>
                        <a:t>5,660</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Arial" charset="0"/>
                          <a:ea typeface="ＭＳ Ｐゴシック" charset="0"/>
                        </a:rPr>
                        <a:t>6,089</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a:t>
                      </a:r>
                      <a:r>
                        <a:rPr kumimoji="0" lang="tr-TR" sz="1600" b="0" i="0" u="none" strike="noStrike" cap="none" normalizeH="0" baseline="0" smtClean="0">
                          <a:ln>
                            <a:noFill/>
                          </a:ln>
                          <a:solidFill>
                            <a:srgbClr val="000000"/>
                          </a:solidFill>
                          <a:effectLst/>
                          <a:latin typeface="Arial" charset="0"/>
                          <a:ea typeface="ＭＳ Ｐゴシック" charset="0"/>
                        </a:rPr>
                        <a:t>+7.6</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274638"/>
            <a:ext cx="8172400" cy="778098"/>
          </a:xfrm>
        </p:spPr>
        <p:txBody>
          <a:bodyPr/>
          <a:lstStyle/>
          <a:p>
            <a:pPr eaLnBrk="1" hangingPunct="1"/>
            <a:r>
              <a:rPr lang="en-US" sz="2400" b="1" dirty="0" smtClean="0">
                <a:solidFill>
                  <a:srgbClr val="33CCFF"/>
                </a:solidFill>
                <a:latin typeface="Arial" charset="0"/>
              </a:rPr>
              <a:t>South Korea’s Cold Roll</a:t>
            </a:r>
            <a:r>
              <a:rPr lang="tr-TR" sz="2400" b="1" dirty="0" smtClean="0">
                <a:solidFill>
                  <a:srgbClr val="33CCFF"/>
                </a:solidFill>
                <a:latin typeface="Arial" charset="0"/>
              </a:rPr>
              <a:t/>
            </a:r>
            <a:br>
              <a:rPr lang="tr-TR" sz="2400" b="1" dirty="0" smtClean="0">
                <a:solidFill>
                  <a:srgbClr val="33CCFF"/>
                </a:solidFill>
                <a:latin typeface="Arial" charset="0"/>
              </a:rPr>
            </a:br>
            <a:r>
              <a:rPr lang="en-US" sz="2400" b="1" dirty="0" smtClean="0">
                <a:solidFill>
                  <a:srgbClr val="33CCFF"/>
                </a:solidFill>
                <a:latin typeface="Arial" charset="0"/>
              </a:rPr>
              <a:t>Stainless Steel Import</a:t>
            </a:r>
            <a:endParaRPr lang="tr-TR" sz="2400" b="1" dirty="0">
              <a:solidFill>
                <a:srgbClr val="33CCFF"/>
              </a:solidFill>
              <a:latin typeface="Arial" charset="0"/>
            </a:endParaRPr>
          </a:p>
        </p:txBody>
      </p:sp>
      <p:pic>
        <p:nvPicPr>
          <p:cNvPr id="11267" name="Picture 4"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1"/>
            <a:ext cx="2051719" cy="12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236717" y="3319016"/>
            <a:ext cx="1655763" cy="254000"/>
          </a:xfrm>
          <a:prstGeom prst="rect">
            <a:avLst/>
          </a:prstGeom>
          <a:noFill/>
        </p:spPr>
        <p:txBody>
          <a:bodyPr>
            <a:spAutoFit/>
          </a:bodyPr>
          <a:lstStyle/>
          <a:p>
            <a:pPr>
              <a:defRPr/>
            </a:pPr>
            <a:r>
              <a:rPr lang="tr-TR" sz="1050" dirty="0">
                <a:ea typeface="+mn-ea"/>
              </a:rPr>
              <a:t>Kaynak: ISSF</a:t>
            </a:r>
          </a:p>
        </p:txBody>
      </p:sp>
      <p:graphicFrame>
        <p:nvGraphicFramePr>
          <p:cNvPr id="6" name="Table 5"/>
          <p:cNvGraphicFramePr>
            <a:graphicFrameLocks noGrp="1"/>
          </p:cNvGraphicFramePr>
          <p:nvPr>
            <p:extLst>
              <p:ext uri="{D42A27DB-BD31-4B8C-83A1-F6EECF244321}">
                <p14:modId xmlns:p14="http://schemas.microsoft.com/office/powerpoint/2010/main" val="3553404265"/>
              </p:ext>
            </p:extLst>
          </p:nvPr>
        </p:nvGraphicFramePr>
        <p:xfrm>
          <a:off x="539750" y="1397000"/>
          <a:ext cx="7561263" cy="1693545"/>
        </p:xfrm>
        <a:graphic>
          <a:graphicData uri="http://schemas.openxmlformats.org/drawingml/2006/table">
            <a:tbl>
              <a:tblPr/>
              <a:tblGrid>
                <a:gridCol w="2376066"/>
                <a:gridCol w="1728192"/>
                <a:gridCol w="1728192"/>
                <a:gridCol w="172881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FFFFFF"/>
                          </a:solidFill>
                          <a:effectLst/>
                          <a:latin typeface="Arial" charset="0"/>
                          <a:ea typeface="ＭＳ Ｐゴシック" charset="0"/>
                        </a:rPr>
                        <a:t>2012 </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latin typeface="Arial" charset="0"/>
                          <a:ea typeface="ＭＳ Ｐゴシック" charset="0"/>
                        </a:rPr>
                        <a:t>2013</a:t>
                      </a:r>
                      <a:endParaRPr kumimoji="0" lang="tr-TR" sz="16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FFFFFF"/>
                          </a:solidFill>
                          <a:effectLst/>
                          <a:latin typeface="Arial" charset="0"/>
                          <a:ea typeface="ＭＳ Ｐゴシック" charset="0"/>
                        </a:rPr>
                        <a:t>2014</a:t>
                      </a: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FFFFFF"/>
                          </a:solidFill>
                          <a:effectLst/>
                          <a:latin typeface="Arial" charset="0"/>
                          <a:ea typeface="ＭＳ Ｐゴシック" charset="0"/>
                        </a:rPr>
                        <a:t>İlk 9ay</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Çin (ton)</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a:t>
                      </a:r>
                      <a:r>
                        <a:rPr kumimoji="0" lang="tr-TR" sz="1600" b="0" i="0" u="none" strike="noStrike" cap="none" normalizeH="0" baseline="0" dirty="0" smtClean="0">
                          <a:ln>
                            <a:noFill/>
                          </a:ln>
                          <a:solidFill>
                            <a:srgbClr val="000000"/>
                          </a:solidFill>
                          <a:effectLst/>
                          <a:latin typeface="Arial" charset="0"/>
                          <a:ea typeface="ＭＳ Ｐゴシック" charset="0"/>
                        </a:rPr>
                        <a:t>71.417</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Arial" charset="0"/>
                          <a:ea typeface="ＭＳ Ｐゴシック" charset="0"/>
                        </a:rPr>
                        <a:t>127.287</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Arial" charset="0"/>
                          <a:ea typeface="ＭＳ Ｐゴシック" charset="0"/>
                        </a:rPr>
                        <a:t>152.961</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Tayvan (ton)</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a:t>
                      </a:r>
                      <a:r>
                        <a:rPr kumimoji="0" lang="tr-TR" sz="1600" b="0" i="0" u="none" strike="noStrike" cap="none" normalizeH="0" baseline="0" dirty="0" smtClean="0">
                          <a:ln>
                            <a:noFill/>
                          </a:ln>
                          <a:solidFill>
                            <a:srgbClr val="000000"/>
                          </a:solidFill>
                          <a:effectLst/>
                          <a:latin typeface="Arial" charset="0"/>
                          <a:ea typeface="ＭＳ Ｐゴシック" charset="0"/>
                        </a:rPr>
                        <a:t>23.503</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a:t>
                      </a:r>
                      <a:r>
                        <a:rPr kumimoji="0" lang="tr-TR" sz="1600" b="0" i="0" u="none" strike="noStrike" cap="none" normalizeH="0" baseline="0" dirty="0" smtClean="0">
                          <a:ln>
                            <a:noFill/>
                          </a:ln>
                          <a:solidFill>
                            <a:srgbClr val="000000"/>
                          </a:solidFill>
                          <a:effectLst/>
                          <a:latin typeface="Arial" charset="0"/>
                          <a:ea typeface="ＭＳ Ｐゴシック" charset="0"/>
                        </a:rPr>
                        <a:t>35.636</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Arial" charset="0"/>
                          <a:ea typeface="ＭＳ Ｐゴシック" charset="0"/>
                        </a:rPr>
                        <a:t>  </a:t>
                      </a:r>
                      <a:r>
                        <a:rPr kumimoji="0" lang="tr-TR" sz="1600" b="0" i="0" u="none" strike="noStrike" cap="none" normalizeH="0" baseline="0" dirty="0" smtClean="0">
                          <a:ln>
                            <a:noFill/>
                          </a:ln>
                          <a:solidFill>
                            <a:srgbClr val="000000"/>
                          </a:solidFill>
                          <a:effectLst/>
                          <a:latin typeface="Arial" charset="0"/>
                          <a:ea typeface="ＭＳ Ｐゴシック" charset="0"/>
                        </a:rPr>
                        <a:t>32.098</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Arial" charset="0"/>
                          <a:ea typeface="ＭＳ Ｐゴシック" charset="0"/>
                        </a:rPr>
                        <a:t>Toplam İ</a:t>
                      </a:r>
                      <a:r>
                        <a:rPr kumimoji="0" lang="tr-TR" sz="1600" b="1" i="0" u="none" strike="noStrike" cap="none" normalizeH="0" baseline="0" dirty="0" smtClean="0">
                          <a:ln>
                            <a:noFill/>
                          </a:ln>
                          <a:solidFill>
                            <a:srgbClr val="000000"/>
                          </a:solidFill>
                          <a:effectLst/>
                          <a:latin typeface="Arial" charset="0"/>
                          <a:ea typeface="ＭＳ Ｐゴシック" charset="0"/>
                        </a:rPr>
                        <a:t>thalat </a:t>
                      </a:r>
                      <a:r>
                        <a:rPr kumimoji="0" lang="tr-TR" sz="1600" b="1" i="0" u="none" strike="noStrike" cap="none" normalizeH="0" baseline="0" dirty="0">
                          <a:ln>
                            <a:noFill/>
                          </a:ln>
                          <a:solidFill>
                            <a:srgbClr val="000000"/>
                          </a:solidFill>
                          <a:effectLst/>
                          <a:latin typeface="Arial" charset="0"/>
                          <a:ea typeface="ＭＳ Ｐゴシック" charset="0"/>
                        </a:rPr>
                        <a:t>(ton)</a:t>
                      </a: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Arial" charset="0"/>
                          <a:ea typeface="ＭＳ Ｐゴシック" charset="0"/>
                        </a:rPr>
                        <a:t>94.920</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Arial" charset="0"/>
                          <a:ea typeface="ＭＳ Ｐゴシック" charset="0"/>
                        </a:rPr>
                        <a:t>162.923</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Arial" charset="0"/>
                          <a:ea typeface="ＭＳ Ｐゴシック" charset="0"/>
                        </a:rPr>
                        <a:t>185.059</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bl>
          </a:graphicData>
        </a:graphic>
      </p:graphicFrame>
      <p:sp>
        <p:nvSpPr>
          <p:cNvPr id="11301" name="TextBox 6"/>
          <p:cNvSpPr txBox="1">
            <a:spLocks noChangeArrowheads="1"/>
          </p:cNvSpPr>
          <p:nvPr/>
        </p:nvSpPr>
        <p:spPr bwMode="auto">
          <a:xfrm>
            <a:off x="539552" y="4235604"/>
            <a:ext cx="7776864"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1600" b="1" smtClean="0"/>
              <a:t>The cold </a:t>
            </a:r>
            <a:r>
              <a:rPr lang="en-US" sz="1600" b="1" dirty="0" smtClean="0"/>
              <a:t>roll stainless steel import made from China and Taiwan by South Korea which does not have any protection in its import has significantly increased during the last two years. </a:t>
            </a:r>
            <a:endParaRPr lang="tr-TR" sz="1600" b="1" dirty="0" smtClean="0"/>
          </a:p>
          <a:p>
            <a:pPr algn="just" eaLnBrk="1" hangingPunct="1"/>
            <a:endParaRPr lang="tr-TR" sz="1600" b="1" dirty="0"/>
          </a:p>
          <a:p>
            <a:pPr algn="just" eaLnBrk="1" hangingPunct="1"/>
            <a:r>
              <a:rPr lang="en-US" sz="1600" b="1" dirty="0" smtClean="0"/>
              <a:t>The share of products imported from the mentioned countries should be taken into consideration in products exported to our country by South Korea exempt from customs tax within the Free Trade Agreement. </a:t>
            </a:r>
            <a:endParaRPr lang="tr-TR" sz="1600" b="1" dirty="0"/>
          </a:p>
        </p:txBody>
      </p:sp>
      <p:sp>
        <p:nvSpPr>
          <p:cNvPr id="2" name="Slide Number Placeholder 1"/>
          <p:cNvSpPr>
            <a:spLocks noGrp="1"/>
          </p:cNvSpPr>
          <p:nvPr>
            <p:ph type="sldNum" sz="quarter" idx="12"/>
          </p:nvPr>
        </p:nvSpPr>
        <p:spPr/>
        <p:txBody>
          <a:bodyPr/>
          <a:lstStyle/>
          <a:p>
            <a:fld id="{7CC4B6EB-EB22-0249-9398-DFB037DCDE64}" type="slidenum">
              <a:rPr lang="tr-TR" smtClean="0"/>
              <a:pPr/>
              <a:t>14</a:t>
            </a:fld>
            <a:endParaRPr lang="tr-TR"/>
          </a:p>
        </p:txBody>
      </p:sp>
      <p:graphicFrame>
        <p:nvGraphicFramePr>
          <p:cNvPr id="9" name="Table 8"/>
          <p:cNvGraphicFramePr>
            <a:graphicFrameLocks noGrp="1"/>
          </p:cNvGraphicFramePr>
          <p:nvPr>
            <p:extLst>
              <p:ext uri="{D42A27DB-BD31-4B8C-83A1-F6EECF244321}">
                <p14:modId xmlns:p14="http://schemas.microsoft.com/office/powerpoint/2010/main" val="2828567773"/>
              </p:ext>
            </p:extLst>
          </p:nvPr>
        </p:nvGraphicFramePr>
        <p:xfrm>
          <a:off x="467544" y="1340768"/>
          <a:ext cx="7849294" cy="2232250"/>
        </p:xfrm>
        <a:graphic>
          <a:graphicData uri="http://schemas.openxmlformats.org/drawingml/2006/table">
            <a:tbl>
              <a:tblPr/>
              <a:tblGrid>
                <a:gridCol w="2467222"/>
                <a:gridCol w="1943526"/>
                <a:gridCol w="1793585"/>
                <a:gridCol w="1644961"/>
              </a:tblGrid>
              <a:tr h="591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rgbClr val="FFFFFF"/>
                        </a:solidFill>
                        <a:effectLst/>
                        <a:latin typeface="Arial" charset="0"/>
                        <a:ea typeface="ＭＳ Ｐゴシック" charset="0"/>
                      </a:endParaRP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Arial" charset="0"/>
                          <a:ea typeface="ＭＳ Ｐゴシック" charset="0"/>
                        </a:rPr>
                        <a:t>2012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charset="0"/>
                          <a:ea typeface="ＭＳ Ｐゴシック" charset="0"/>
                        </a:rPr>
                        <a:t>First 9 months</a:t>
                      </a: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Arial" charset="0"/>
                          <a:ea typeface="ＭＳ Ｐゴシック" charset="0"/>
                        </a:rPr>
                        <a:t>2013</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charset="0"/>
                          <a:ea typeface="ＭＳ Ｐゴシック" charset="0"/>
                        </a:rPr>
                        <a:t>First 9 months</a:t>
                      </a: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Arial" charset="0"/>
                          <a:ea typeface="ＭＳ Ｐゴシック" charset="0"/>
                        </a:rPr>
                        <a:t>2014</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charset="0"/>
                          <a:ea typeface="ＭＳ Ｐゴシック" charset="0"/>
                        </a:rPr>
                        <a:t>First 9 months</a:t>
                      </a:r>
                      <a:endParaRPr kumimoji="0" lang="tr-TR" sz="1100" b="1" i="0" u="none" strike="noStrike" cap="none" normalizeH="0" baseline="0" dirty="0">
                        <a:ln>
                          <a:noFill/>
                        </a:ln>
                        <a:solidFill>
                          <a:srgbClr val="FFFFFF"/>
                        </a:solidFill>
                        <a:effectLst/>
                        <a:latin typeface="Arial" charset="0"/>
                        <a:ea typeface="ＭＳ Ｐゴシック" charset="0"/>
                      </a:endParaRP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4117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rPr>
                        <a:t>China</a:t>
                      </a:r>
                      <a:r>
                        <a:rPr kumimoji="0" lang="tr-TR" sz="1800" b="0" i="0" u="none" strike="noStrike" cap="none" normalizeH="0" baseline="0" dirty="0" smtClean="0">
                          <a:ln>
                            <a:noFill/>
                          </a:ln>
                          <a:solidFill>
                            <a:srgbClr val="000000"/>
                          </a:solidFill>
                          <a:effectLst/>
                          <a:latin typeface="Arial" charset="0"/>
                          <a:ea typeface="ＭＳ Ｐゴシック" charset="0"/>
                        </a:rPr>
                        <a:t> </a:t>
                      </a:r>
                      <a:r>
                        <a:rPr kumimoji="0" lang="tr-TR" sz="1800" b="0" i="0" u="none" strike="noStrike" cap="none" normalizeH="0" baseline="0" dirty="0">
                          <a:ln>
                            <a:noFill/>
                          </a:ln>
                          <a:solidFill>
                            <a:srgbClr val="000000"/>
                          </a:solidFill>
                          <a:effectLst/>
                          <a:latin typeface="Arial" charset="0"/>
                          <a:ea typeface="ＭＳ Ｐゴシック" charset="0"/>
                        </a:rPr>
                        <a:t>(ton)</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Arial" charset="0"/>
                          <a:ea typeface="ＭＳ Ｐゴシック" charset="0"/>
                        </a:rPr>
                        <a:t>   56,495</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Arial" charset="0"/>
                          <a:ea typeface="ＭＳ Ｐゴシック" charset="0"/>
                        </a:rPr>
                        <a:t>100,642</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Arial" charset="0"/>
                          <a:ea typeface="ＭＳ Ｐゴシック" charset="0"/>
                        </a:rPr>
                        <a:t>152,961</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4117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Arial" charset="0"/>
                          <a:ea typeface="ＭＳ Ｐゴシック" charset="0"/>
                        </a:rPr>
                        <a:t>Ta</a:t>
                      </a:r>
                      <a:r>
                        <a:rPr kumimoji="0" lang="en-US" sz="1800" b="0" i="0" u="none" strike="noStrike" cap="none" normalizeH="0" baseline="0" dirty="0" err="1" smtClean="0">
                          <a:ln>
                            <a:noFill/>
                          </a:ln>
                          <a:solidFill>
                            <a:srgbClr val="000000"/>
                          </a:solidFill>
                          <a:effectLst/>
                          <a:latin typeface="Arial" charset="0"/>
                          <a:ea typeface="ＭＳ Ｐゴシック" charset="0"/>
                        </a:rPr>
                        <a:t>iw</a:t>
                      </a:r>
                      <a:r>
                        <a:rPr kumimoji="0" lang="tr-TR" sz="1800" b="0" i="0" u="none" strike="noStrike" cap="none" normalizeH="0" baseline="0" dirty="0" smtClean="0">
                          <a:ln>
                            <a:noFill/>
                          </a:ln>
                          <a:solidFill>
                            <a:srgbClr val="000000"/>
                          </a:solidFill>
                          <a:effectLst/>
                          <a:latin typeface="Arial" charset="0"/>
                          <a:ea typeface="ＭＳ Ｐゴシック" charset="0"/>
                        </a:rPr>
                        <a:t>an </a:t>
                      </a:r>
                      <a:r>
                        <a:rPr kumimoji="0" lang="tr-TR" sz="1800" b="0" i="0" u="none" strike="noStrike" cap="none" normalizeH="0" baseline="0" dirty="0">
                          <a:ln>
                            <a:noFill/>
                          </a:ln>
                          <a:solidFill>
                            <a:srgbClr val="000000"/>
                          </a:solidFill>
                          <a:effectLst/>
                          <a:latin typeface="Arial" charset="0"/>
                          <a:ea typeface="ＭＳ Ｐゴシック" charset="0"/>
                        </a:rPr>
                        <a:t>(ton)</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charset="0"/>
                          <a:ea typeface="ＭＳ Ｐゴシック" charset="0"/>
                        </a:rPr>
                        <a:t>   21,090</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Arial" charset="0"/>
                          <a:ea typeface="ＭＳ Ｐゴシック" charset="0"/>
                        </a:rPr>
                        <a:t>   29,022</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charset="0"/>
                          <a:ea typeface="ＭＳ Ｐゴシック" charset="0"/>
                        </a:rPr>
                        <a:t>  32,098</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r h="4055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0"/>
                        </a:rPr>
                        <a:t>Total Import </a:t>
                      </a:r>
                      <a:r>
                        <a:rPr kumimoji="0" lang="tr-TR" sz="1800" b="1" i="0" u="none" strike="noStrike" cap="none" normalizeH="0" baseline="0" dirty="0" smtClean="0">
                          <a:ln>
                            <a:noFill/>
                          </a:ln>
                          <a:solidFill>
                            <a:srgbClr val="000000"/>
                          </a:solidFill>
                          <a:effectLst/>
                          <a:latin typeface="Arial" charset="0"/>
                          <a:ea typeface="ＭＳ Ｐゴシック" charset="0"/>
                        </a:rPr>
                        <a:t>(ton</a:t>
                      </a:r>
                      <a:r>
                        <a:rPr kumimoji="0" lang="tr-TR" sz="1800" b="1" i="0" u="none" strike="noStrike" cap="none" normalizeH="0" baseline="0" dirty="0">
                          <a:ln>
                            <a:noFill/>
                          </a:ln>
                          <a:solidFill>
                            <a:srgbClr val="000000"/>
                          </a:solidFill>
                          <a:effectLst/>
                          <a:latin typeface="Arial" charset="0"/>
                          <a:ea typeface="ＭＳ Ｐゴシック" charset="0"/>
                        </a:rPr>
                        <a:t>)</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Arial" charset="0"/>
                          <a:ea typeface="ＭＳ Ｐゴシック" charset="0"/>
                        </a:rPr>
                        <a:t>117,628</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Arial" charset="0"/>
                          <a:ea typeface="ＭＳ Ｐゴシック" charset="0"/>
                        </a:rPr>
                        <a:t>180,572</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Arial" charset="0"/>
                          <a:ea typeface="ＭＳ Ｐゴシック" charset="0"/>
                        </a:rPr>
                        <a:t>230,421</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4117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Arial" charset="0"/>
                          <a:ea typeface="ＭＳ Ｐゴシック" charset="0"/>
                        </a:rPr>
                        <a:t>Y/Y-1 </a:t>
                      </a:r>
                      <a:r>
                        <a:rPr kumimoji="0" lang="en-US" sz="1800" b="1" i="0" u="none" strike="noStrike" cap="none" normalizeH="0" baseline="0" dirty="0" smtClean="0">
                          <a:ln>
                            <a:noFill/>
                          </a:ln>
                          <a:solidFill>
                            <a:srgbClr val="000000"/>
                          </a:solidFill>
                          <a:effectLst/>
                          <a:latin typeface="Arial" charset="0"/>
                          <a:ea typeface="ＭＳ Ｐゴシック" charset="0"/>
                        </a:rPr>
                        <a:t>increase</a:t>
                      </a:r>
                      <a:r>
                        <a:rPr kumimoji="0" lang="tr-TR" sz="1800" b="1" i="0" u="none" strike="noStrike" cap="none" normalizeH="0" baseline="0" dirty="0" smtClean="0">
                          <a:ln>
                            <a:noFill/>
                          </a:ln>
                          <a:solidFill>
                            <a:srgbClr val="000000"/>
                          </a:solidFill>
                          <a:effectLst/>
                          <a:latin typeface="Arial" charset="0"/>
                          <a:ea typeface="ＭＳ Ｐゴシック" charset="0"/>
                        </a:rPr>
                        <a:t>  </a:t>
                      </a:r>
                      <a:r>
                        <a:rPr kumimoji="0" lang="tr-TR" sz="1800" b="1" i="0" u="none" strike="noStrike" cap="none" normalizeH="0" baseline="0" dirty="0">
                          <a:ln>
                            <a:noFill/>
                          </a:ln>
                          <a:solidFill>
                            <a:srgbClr val="000000"/>
                          </a:solidFill>
                          <a:effectLst/>
                          <a:latin typeface="Arial" charset="0"/>
                          <a:ea typeface="ＭＳ Ｐゴシック" charset="0"/>
                        </a:rPr>
                        <a:t>(%)</a:t>
                      </a: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rgbClr val="000000"/>
                        </a:solidFill>
                        <a:effectLst/>
                        <a:latin typeface="Arial" charset="0"/>
                        <a:ea typeface="ＭＳ Ｐゴシック" charset="0"/>
                      </a:endParaRP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ea typeface="ＭＳ Ｐゴシック" charset="0"/>
                        </a:rPr>
                        <a:t>+54%</a:t>
                      </a:r>
                      <a:endParaRPr kumimoji="0" lang="tr-TR" sz="1800" b="1" i="0" u="none" strike="noStrike" cap="none" normalizeH="0" baseline="0" dirty="0">
                        <a:ln>
                          <a:noFill/>
                        </a:ln>
                        <a:solidFill>
                          <a:srgbClr val="000000"/>
                        </a:solidFill>
                        <a:effectLst/>
                        <a:latin typeface="Arial" charset="0"/>
                        <a:ea typeface="ＭＳ Ｐゴシック" charset="0"/>
                      </a:endParaRP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rgbClr val="000000"/>
                          </a:solidFill>
                          <a:effectLst/>
                          <a:latin typeface="Arial" charset="0"/>
                          <a:ea typeface="ＭＳ Ｐゴシック" charset="0"/>
                        </a:rPr>
                        <a:t> </a:t>
                      </a:r>
                      <a:r>
                        <a:rPr kumimoji="0" lang="tr-TR" sz="1800" b="1" i="0" u="none" strike="noStrike" cap="none" normalizeH="0" baseline="0" smtClean="0">
                          <a:ln>
                            <a:noFill/>
                          </a:ln>
                          <a:solidFill>
                            <a:srgbClr val="000000"/>
                          </a:solidFill>
                          <a:effectLst/>
                          <a:latin typeface="Arial" charset="0"/>
                          <a:ea typeface="ＭＳ Ｐゴシック" charset="0"/>
                        </a:rPr>
                        <a:t>+27%</a:t>
                      </a:r>
                      <a:endParaRPr kumimoji="0" lang="tr-TR" sz="1800" b="1" i="0" u="none" strike="noStrike" cap="none" normalizeH="0" baseline="0" dirty="0">
                        <a:ln>
                          <a:noFill/>
                        </a:ln>
                        <a:solidFill>
                          <a:srgbClr val="000000"/>
                        </a:solidFill>
                        <a:effectLst/>
                        <a:latin typeface="Arial" charset="0"/>
                        <a:ea typeface="ＭＳ Ｐゴシック" charset="0"/>
                      </a:endParaRPr>
                    </a:p>
                  </a:txBody>
                  <a:tcPr marL="91445" marR="91445"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01"/>
                                        </p:tgtEl>
                                        <p:attrNameLst>
                                          <p:attrName>style.visibility</p:attrName>
                                        </p:attrNameLst>
                                      </p:cBhvr>
                                      <p:to>
                                        <p:strVal val="visible"/>
                                      </p:to>
                                    </p:set>
                                    <p:animEffect transition="in" filter="blinds(horizontal)">
                                      <p:cBhvr>
                                        <p:cTn id="7" dur="500"/>
                                        <p:tgtEl>
                                          <p:spTgt spid="1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6856" y="44624"/>
            <a:ext cx="8229600" cy="1143000"/>
          </a:xfrm>
        </p:spPr>
        <p:txBody>
          <a:bodyPr/>
          <a:lstStyle/>
          <a:p>
            <a:pPr eaLnBrk="1" hangingPunct="1"/>
            <a:r>
              <a:rPr lang="en-US" sz="2000" b="1" dirty="0" smtClean="0">
                <a:solidFill>
                  <a:srgbClr val="33CCFF"/>
                </a:solidFill>
                <a:latin typeface="Arial" charset="0"/>
              </a:rPr>
              <a:t>Available Cold Stainless Steel</a:t>
            </a:r>
            <a:r>
              <a:rPr lang="tr-TR" sz="2000" b="1" dirty="0" smtClean="0">
                <a:solidFill>
                  <a:srgbClr val="33CCFF"/>
                </a:solidFill>
                <a:latin typeface="Arial" charset="0"/>
              </a:rPr>
              <a:t/>
            </a:r>
            <a:br>
              <a:rPr lang="tr-TR" sz="2000" b="1" dirty="0" smtClean="0">
                <a:solidFill>
                  <a:srgbClr val="33CCFF"/>
                </a:solidFill>
                <a:latin typeface="Arial" charset="0"/>
              </a:rPr>
            </a:br>
            <a:r>
              <a:rPr lang="en-US" sz="2000" b="1" dirty="0" smtClean="0">
                <a:solidFill>
                  <a:srgbClr val="33CCFF"/>
                </a:solidFill>
                <a:latin typeface="Arial" charset="0"/>
              </a:rPr>
              <a:t>Rolling Investment</a:t>
            </a:r>
            <a:endParaRPr lang="tr-TR" sz="2000" b="1" dirty="0">
              <a:solidFill>
                <a:srgbClr val="33CCFF"/>
              </a:solidFill>
              <a:latin typeface="Arial" charset="0"/>
            </a:endParaRPr>
          </a:p>
        </p:txBody>
      </p:sp>
      <p:sp>
        <p:nvSpPr>
          <p:cNvPr id="28675" name="Content Placeholder 7"/>
          <p:cNvSpPr>
            <a:spLocks noGrp="1"/>
          </p:cNvSpPr>
          <p:nvPr>
            <p:ph idx="1"/>
          </p:nvPr>
        </p:nvSpPr>
        <p:spPr>
          <a:xfrm>
            <a:off x="-36512" y="1412776"/>
            <a:ext cx="8928992" cy="5256584"/>
          </a:xfrm>
        </p:spPr>
        <p:txBody>
          <a:bodyPr/>
          <a:lstStyle/>
          <a:p>
            <a:pPr algn="just"/>
            <a:r>
              <a:rPr lang="en-US" sz="1600" dirty="0" smtClean="0">
                <a:latin typeface="Arial" charset="0"/>
              </a:rPr>
              <a:t>The cold rolling capacity of POSCO ASSAN </a:t>
            </a:r>
            <a:r>
              <a:rPr lang="en-US" sz="1600" smtClean="0">
                <a:latin typeface="Arial" charset="0"/>
              </a:rPr>
              <a:t>TST </a:t>
            </a:r>
            <a:r>
              <a:rPr lang="tr-TR" sz="1600" smtClean="0">
                <a:latin typeface="Arial" charset="0"/>
              </a:rPr>
              <a:t>company </a:t>
            </a:r>
            <a:r>
              <a:rPr lang="en-US" sz="1600" smtClean="0">
                <a:latin typeface="Arial" charset="0"/>
              </a:rPr>
              <a:t>is 200</a:t>
            </a:r>
            <a:r>
              <a:rPr lang="tr-TR" sz="1600" smtClean="0">
                <a:latin typeface="Arial" charset="0"/>
              </a:rPr>
              <a:t>,</a:t>
            </a:r>
            <a:r>
              <a:rPr lang="en-US" sz="1600" smtClean="0">
                <a:latin typeface="Arial" charset="0"/>
              </a:rPr>
              <a:t>000 ton</a:t>
            </a:r>
            <a:r>
              <a:rPr lang="tr-TR" sz="1600" smtClean="0">
                <a:latin typeface="Arial" charset="0"/>
              </a:rPr>
              <a:t>s</a:t>
            </a:r>
            <a:r>
              <a:rPr lang="en-US" sz="1600" smtClean="0">
                <a:latin typeface="Arial" charset="0"/>
              </a:rPr>
              <a:t>/year </a:t>
            </a:r>
            <a:r>
              <a:rPr lang="en-US" sz="1600" dirty="0" smtClean="0">
                <a:latin typeface="Arial" charset="0"/>
              </a:rPr>
              <a:t>and way too less than </a:t>
            </a:r>
            <a:r>
              <a:rPr lang="en-US" sz="1600" smtClean="0">
                <a:latin typeface="Arial" charset="0"/>
              </a:rPr>
              <a:t>Turkey’s 450</a:t>
            </a:r>
            <a:r>
              <a:rPr lang="tr-TR" sz="1600" smtClean="0">
                <a:latin typeface="Arial" charset="0"/>
              </a:rPr>
              <a:t>,</a:t>
            </a:r>
            <a:r>
              <a:rPr lang="en-US" sz="1600" smtClean="0">
                <a:latin typeface="Arial" charset="0"/>
              </a:rPr>
              <a:t>000 ton</a:t>
            </a:r>
            <a:r>
              <a:rPr lang="tr-TR" sz="1600" smtClean="0">
                <a:latin typeface="Arial" charset="0"/>
              </a:rPr>
              <a:t>s</a:t>
            </a:r>
            <a:r>
              <a:rPr lang="en-US" sz="1600" smtClean="0">
                <a:latin typeface="Arial" charset="0"/>
              </a:rPr>
              <a:t>/year </a:t>
            </a:r>
            <a:r>
              <a:rPr lang="en-US" sz="1600" dirty="0" smtClean="0">
                <a:latin typeface="Arial" charset="0"/>
              </a:rPr>
              <a:t>consumption. Besides, since the product range </a:t>
            </a:r>
            <a:r>
              <a:rPr lang="en-US" sz="1600" smtClean="0">
                <a:latin typeface="Arial" charset="0"/>
              </a:rPr>
              <a:t>is limited</a:t>
            </a:r>
            <a:r>
              <a:rPr lang="tr-TR" sz="1600" smtClean="0">
                <a:latin typeface="Arial" charset="0"/>
              </a:rPr>
              <a:t>,</a:t>
            </a:r>
            <a:r>
              <a:rPr lang="en-US" sz="1600" smtClean="0">
                <a:latin typeface="Arial" charset="0"/>
              </a:rPr>
              <a:t> </a:t>
            </a:r>
            <a:r>
              <a:rPr lang="en-US" sz="1600" dirty="0" smtClean="0">
                <a:latin typeface="Arial" charset="0"/>
              </a:rPr>
              <a:t>it cannot meet the requirements of the market.</a:t>
            </a:r>
            <a:endParaRPr lang="tr-TR" sz="1600" dirty="0" smtClean="0">
              <a:latin typeface="Arial" charset="0"/>
            </a:endParaRPr>
          </a:p>
          <a:p>
            <a:pPr marL="0" indent="0" algn="just">
              <a:buNone/>
            </a:pPr>
            <a:r>
              <a:rPr lang="tr-TR" sz="1600" dirty="0" smtClean="0">
                <a:latin typeface="Arial" charset="0"/>
              </a:rPr>
              <a:t>     </a:t>
            </a:r>
            <a:endParaRPr lang="tr-TR" sz="1600" dirty="0">
              <a:latin typeface="Arial" charset="0"/>
            </a:endParaRPr>
          </a:p>
          <a:p>
            <a:pPr algn="just"/>
            <a:r>
              <a:rPr lang="en-US" sz="1600" dirty="0" smtClean="0">
                <a:latin typeface="Arial" charset="0"/>
              </a:rPr>
              <a:t>The added value resulting from obtaining cold rolled products from hot rolled products is approximately 5%.</a:t>
            </a:r>
            <a:r>
              <a:rPr lang="tr-TR" sz="1600" dirty="0" smtClean="0">
                <a:latin typeface="Arial" charset="0"/>
              </a:rPr>
              <a:t>  </a:t>
            </a:r>
          </a:p>
          <a:p>
            <a:pPr marL="0" indent="0" algn="just">
              <a:buNone/>
            </a:pPr>
            <a:endParaRPr lang="tr-TR" sz="1600" dirty="0">
              <a:latin typeface="Arial" charset="0"/>
            </a:endParaRPr>
          </a:p>
          <a:p>
            <a:pPr algn="just"/>
            <a:r>
              <a:rPr lang="en-US" sz="1600" dirty="0" smtClean="0">
                <a:latin typeface="Arial" charset="0"/>
              </a:rPr>
              <a:t>Since the mentioned company imports from South Korea ¼ of its capacity directly as cold rolled final products and launches it to the market in our country, the added value resulting from investment is evenly less. </a:t>
            </a:r>
            <a:endParaRPr lang="tr-TR" sz="1600" dirty="0" smtClean="0">
              <a:latin typeface="Arial" charset="0"/>
            </a:endParaRPr>
          </a:p>
          <a:p>
            <a:pPr algn="just"/>
            <a:endParaRPr lang="tr-TR" sz="1600" dirty="0">
              <a:latin typeface="Arial" charset="0"/>
            </a:endParaRPr>
          </a:p>
          <a:p>
            <a:pPr algn="just"/>
            <a:r>
              <a:rPr lang="en-US" sz="1600" dirty="0" smtClean="0"/>
              <a:t>The implemented protection enables a very limited decrease in the amount of cold rolled stainless steel products imported while the amount of cold rolled products imported  from South Korea has significantly increased. </a:t>
            </a:r>
            <a:r>
              <a:rPr lang="tr-TR" sz="1600" dirty="0">
                <a:latin typeface="Arial" charset="0"/>
              </a:rPr>
              <a:t>	</a:t>
            </a:r>
          </a:p>
          <a:p>
            <a:pPr algn="just"/>
            <a:endParaRPr lang="tr-TR" sz="1600" dirty="0">
              <a:latin typeface="Arial" charset="0"/>
            </a:endParaRPr>
          </a:p>
        </p:txBody>
      </p:sp>
      <p:pic>
        <p:nvPicPr>
          <p:cNvPr id="28676"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99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CC4B6EB-EB22-0249-9398-DFB037DCDE64}" type="slidenum">
              <a:rPr lang="tr-TR" smtClean="0"/>
              <a:pPr/>
              <a:t>15</a:t>
            </a:fld>
            <a:endParaRPr lang="tr-TR"/>
          </a:p>
        </p:txBody>
      </p:sp>
    </p:spTree>
    <p:extLst>
      <p:ext uri="{BB962C8B-B14F-4D97-AF65-F5344CB8AC3E}">
        <p14:creationId xmlns:p14="http://schemas.microsoft.com/office/powerpoint/2010/main" val="34526154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496" y="53752"/>
            <a:ext cx="9144000" cy="1143000"/>
          </a:xfrm>
          <a:noFill/>
          <a:ln>
            <a:noFill/>
          </a:ln>
        </p:spPr>
        <p:txBody>
          <a:bodyPr vert="horz" wrap="square" lIns="91440" tIns="45720" rIns="91440" bIns="45720" numCol="1" anchor="ctr" anchorCtr="0" compatLnSpc="1">
            <a:prstTxWarp prst="textNoShape">
              <a:avLst/>
            </a:prstTxWarp>
          </a:bodyPr>
          <a:lstStyle/>
          <a:p>
            <a:pPr eaLnBrk="1" hangingPunct="1"/>
            <a:r>
              <a:rPr lang="en-US" sz="2400" b="1" dirty="0" smtClean="0">
                <a:solidFill>
                  <a:srgbClr val="33CCFF"/>
                </a:solidFill>
                <a:latin typeface="Arial" charset="0"/>
              </a:rPr>
              <a:t>Import Regime Additional </a:t>
            </a:r>
            <a:br>
              <a:rPr lang="en-US" sz="2400" b="1" dirty="0" smtClean="0">
                <a:solidFill>
                  <a:srgbClr val="33CCFF"/>
                </a:solidFill>
                <a:latin typeface="Arial" charset="0"/>
              </a:rPr>
            </a:br>
            <a:r>
              <a:rPr lang="en-US" sz="2400" b="1" dirty="0" smtClean="0">
                <a:solidFill>
                  <a:srgbClr val="33CCFF"/>
                </a:solidFill>
                <a:latin typeface="Arial" charset="0"/>
              </a:rPr>
              <a:t>Resolution dated </a:t>
            </a:r>
            <a:r>
              <a:rPr lang="tr-TR" sz="2400" b="1" dirty="0" smtClean="0">
                <a:solidFill>
                  <a:srgbClr val="33CCFF"/>
                </a:solidFill>
                <a:latin typeface="Arial" charset="0"/>
              </a:rPr>
              <a:t>30.10.2013</a:t>
            </a:r>
            <a:endParaRPr lang="tr-TR" sz="2400" b="1" dirty="0">
              <a:solidFill>
                <a:srgbClr val="33CCFF"/>
              </a:solidFill>
              <a:latin typeface="Arial" charset="0"/>
            </a:endParaRPr>
          </a:p>
        </p:txBody>
      </p:sp>
      <p:sp>
        <p:nvSpPr>
          <p:cNvPr id="5123" name="Rectangle 3"/>
          <p:cNvSpPr>
            <a:spLocks noGrp="1" noChangeArrowheads="1"/>
          </p:cNvSpPr>
          <p:nvPr>
            <p:ph type="body" idx="1"/>
          </p:nvPr>
        </p:nvSpPr>
        <p:spPr>
          <a:xfrm>
            <a:off x="395536" y="1495325"/>
            <a:ext cx="8229600" cy="4525963"/>
          </a:xfrm>
        </p:spPr>
        <p:txBody>
          <a:bodyPr/>
          <a:lstStyle/>
          <a:p>
            <a:pPr algn="just" eaLnBrk="1" hangingPunct="1">
              <a:buFontTx/>
              <a:buNone/>
              <a:defRPr/>
            </a:pPr>
            <a:r>
              <a:rPr lang="tr-TR" sz="1600" dirty="0" smtClean="0"/>
              <a:t>    </a:t>
            </a:r>
          </a:p>
          <a:p>
            <a:pPr algn="just" eaLnBrk="1" hangingPunct="1">
              <a:defRPr/>
            </a:pPr>
            <a:r>
              <a:rPr lang="en-US" sz="1600" b="1" dirty="0" smtClean="0"/>
              <a:t>Additional Resolution</a:t>
            </a:r>
            <a:r>
              <a:rPr lang="tr-TR" sz="1600" b="1" dirty="0" smtClean="0"/>
              <a:t>: </a:t>
            </a:r>
            <a:r>
              <a:rPr lang="en-US" sz="1600" dirty="0" smtClean="0"/>
              <a:t>8</a:t>
            </a:r>
            <a:r>
              <a:rPr lang="en-US" sz="1600" smtClean="0"/>
              <a:t>% customs </a:t>
            </a:r>
            <a:r>
              <a:rPr lang="en-US" sz="1600" dirty="0" smtClean="0"/>
              <a:t>tax has been imposed on products with customs tariff number 7219 and products with customs tariff number 7220 </a:t>
            </a:r>
            <a:r>
              <a:rPr lang="en-US" sz="1600" smtClean="0"/>
              <a:t>exceeding 500</a:t>
            </a:r>
            <a:r>
              <a:rPr lang="tr-TR" sz="1600" smtClean="0"/>
              <a:t> </a:t>
            </a:r>
            <a:r>
              <a:rPr lang="en-US" sz="1600" smtClean="0"/>
              <a:t>mm </a:t>
            </a:r>
            <a:r>
              <a:rPr lang="en-US" sz="1600" dirty="0" smtClean="0"/>
              <a:t>in width based on the resolution dated 30 October 2013 numbered 2013-5504.</a:t>
            </a:r>
            <a:endParaRPr lang="tr-TR" sz="1600" dirty="0" smtClean="0"/>
          </a:p>
          <a:p>
            <a:pPr algn="just" eaLnBrk="1" hangingPunct="1">
              <a:buFontTx/>
              <a:buNone/>
              <a:defRPr/>
            </a:pPr>
            <a:endParaRPr lang="tr-TR" sz="1600" dirty="0" smtClean="0"/>
          </a:p>
          <a:p>
            <a:pPr algn="just" eaLnBrk="1" hangingPunct="1">
              <a:defRPr/>
            </a:pPr>
            <a:endParaRPr lang="tr-TR" sz="1600" dirty="0" smtClean="0"/>
          </a:p>
        </p:txBody>
      </p:sp>
      <p:pic>
        <p:nvPicPr>
          <p:cNvPr id="4" name="Picture 4"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99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CC4B6EB-EB22-0249-9398-DFB037DCDE64}" type="slidenum">
              <a:rPr lang="tr-TR" smtClean="0"/>
              <a:pPr/>
              <a:t>16</a:t>
            </a:fld>
            <a:endParaRPr lang="tr-TR"/>
          </a:p>
        </p:txBody>
      </p:sp>
    </p:spTree>
    <p:extLst>
      <p:ext uri="{BB962C8B-B14F-4D97-AF65-F5344CB8AC3E}">
        <p14:creationId xmlns:p14="http://schemas.microsoft.com/office/powerpoint/2010/main" val="3100813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2"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1412776"/>
            <a:ext cx="8856984" cy="4525963"/>
          </a:xfrm>
        </p:spPr>
        <p:txBody>
          <a:bodyPr/>
          <a:lstStyle/>
          <a:p>
            <a:pPr algn="just"/>
            <a:endParaRPr lang="tr-TR" sz="1500" smtClean="0"/>
          </a:p>
          <a:p>
            <a:pPr algn="just"/>
            <a:r>
              <a:rPr lang="en-US" sz="1500" smtClean="0"/>
              <a:t>Almost </a:t>
            </a:r>
            <a:r>
              <a:rPr lang="en-US" sz="1500" dirty="0" smtClean="0"/>
              <a:t>all of the companies acting in the sector no matter if they </a:t>
            </a:r>
            <a:r>
              <a:rPr lang="en-US" sz="1500" smtClean="0"/>
              <a:t>are wholesaler-retailer or producer-industrial</a:t>
            </a:r>
            <a:r>
              <a:rPr lang="tr-TR" sz="1500" smtClean="0"/>
              <a:t>ist</a:t>
            </a:r>
            <a:r>
              <a:rPr lang="en-US" sz="1500" smtClean="0"/>
              <a:t> </a:t>
            </a:r>
            <a:r>
              <a:rPr lang="en-US" sz="1500" dirty="0" smtClean="0"/>
              <a:t>are SMEs with very limited possibilities. </a:t>
            </a:r>
            <a:endParaRPr lang="tr-TR" sz="1500" dirty="0"/>
          </a:p>
          <a:p>
            <a:pPr algn="just"/>
            <a:endParaRPr lang="en-US" sz="1500" dirty="0"/>
          </a:p>
          <a:p>
            <a:pPr algn="just"/>
            <a:r>
              <a:rPr lang="en-US" sz="1500" dirty="0" smtClean="0"/>
              <a:t>Especially the customs tax imposed on products coded 7219 unbalanced all our companies economically, the resulting serious cost increase caused a big problem in terms of finance and many companies came to the point of getting smaller or even closing.</a:t>
            </a:r>
            <a:endParaRPr lang="tr-TR" sz="1500" dirty="0" smtClean="0"/>
          </a:p>
          <a:p>
            <a:pPr marL="0" indent="0" algn="just">
              <a:buNone/>
            </a:pPr>
            <a:endParaRPr lang="tr-TR" sz="1500" dirty="0" smtClean="0"/>
          </a:p>
          <a:p>
            <a:pPr algn="just"/>
            <a:r>
              <a:rPr lang="en-US" sz="1500" dirty="0" smtClean="0">
                <a:latin typeface="Arial" charset="0"/>
              </a:rPr>
              <a:t>On the other hand, due to this mentioned customs tax increase, the producers acting within the EU increased the prices of </a:t>
            </a:r>
            <a:r>
              <a:rPr lang="en-US" sz="1500" smtClean="0">
                <a:latin typeface="Arial" charset="0"/>
              </a:rPr>
              <a:t>their products </a:t>
            </a:r>
            <a:r>
              <a:rPr lang="tr-TR" sz="1500" smtClean="0">
                <a:latin typeface="Arial" charset="0"/>
              </a:rPr>
              <a:t>exported to Turkey </a:t>
            </a:r>
            <a:r>
              <a:rPr lang="en-US" sz="1500" smtClean="0">
                <a:latin typeface="Arial" charset="0"/>
              </a:rPr>
              <a:t>evenly</a:t>
            </a:r>
            <a:r>
              <a:rPr lang="en-US" sz="1500" dirty="0" smtClean="0">
                <a:latin typeface="Arial" charset="0"/>
              </a:rPr>
              <a:t>.</a:t>
            </a:r>
            <a:endParaRPr lang="tr-TR" sz="1500" dirty="0"/>
          </a:p>
        </p:txBody>
      </p:sp>
      <p:pic>
        <p:nvPicPr>
          <p:cNvPr id="4"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4624"/>
            <a:ext cx="1979712"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7CC4B6EB-EB22-0249-9398-DFB037DCDE64}" type="slidenum">
              <a:rPr lang="tr-TR" smtClean="0"/>
              <a:pPr/>
              <a:t>17</a:t>
            </a:fld>
            <a:endParaRPr lang="tr-TR"/>
          </a:p>
        </p:txBody>
      </p:sp>
      <p:sp>
        <p:nvSpPr>
          <p:cNvPr id="7" name="Rectangle 2"/>
          <p:cNvSpPr>
            <a:spLocks noGrp="1" noChangeArrowheads="1"/>
          </p:cNvSpPr>
          <p:nvPr>
            <p:ph type="title"/>
          </p:nvPr>
        </p:nvSpPr>
        <p:spPr>
          <a:xfrm>
            <a:off x="1617136" y="500042"/>
            <a:ext cx="7526864" cy="500066"/>
          </a:xfrm>
        </p:spPr>
        <p:txBody>
          <a:bodyPr/>
          <a:lstStyle/>
          <a:p>
            <a:pPr eaLnBrk="1" hangingPunct="1"/>
            <a:r>
              <a:rPr lang="en-US" sz="2400" b="1" dirty="0" smtClean="0">
                <a:solidFill>
                  <a:srgbClr val="33CCFF"/>
                </a:solidFill>
                <a:latin typeface="Arial" charset="0"/>
              </a:rPr>
              <a:t>Effects </a:t>
            </a:r>
            <a:r>
              <a:rPr lang="en-US" sz="2400" b="1" smtClean="0">
                <a:solidFill>
                  <a:srgbClr val="33CCFF"/>
                </a:solidFill>
                <a:latin typeface="Arial" charset="0"/>
              </a:rPr>
              <a:t>of </a:t>
            </a:r>
            <a:r>
              <a:rPr lang="tr-TR" sz="2400" b="1" smtClean="0">
                <a:solidFill>
                  <a:srgbClr val="33CCFF"/>
                </a:solidFill>
                <a:latin typeface="Arial" charset="0"/>
              </a:rPr>
              <a:t>t</a:t>
            </a:r>
            <a:r>
              <a:rPr lang="en-US" sz="2400" b="1" smtClean="0">
                <a:solidFill>
                  <a:srgbClr val="33CCFF"/>
                </a:solidFill>
                <a:latin typeface="Arial" charset="0"/>
              </a:rPr>
              <a:t>he </a:t>
            </a:r>
            <a:r>
              <a:rPr lang="en-US" sz="2400" b="1" dirty="0" smtClean="0">
                <a:solidFill>
                  <a:srgbClr val="33CCFF"/>
                </a:solidFill>
                <a:latin typeface="Arial" charset="0"/>
              </a:rPr>
              <a:t>Customs Tax Rates </a:t>
            </a:r>
            <a:r>
              <a:rPr lang="en-US" sz="2400" b="1" smtClean="0">
                <a:solidFill>
                  <a:srgbClr val="33CCFF"/>
                </a:solidFill>
                <a:latin typeface="Arial" charset="0"/>
              </a:rPr>
              <a:t>Increased </a:t>
            </a:r>
            <a:r>
              <a:rPr lang="tr-TR" sz="2400" b="1" smtClean="0">
                <a:solidFill>
                  <a:srgbClr val="33CCFF"/>
                </a:solidFill>
                <a:latin typeface="Arial" charset="0"/>
              </a:rPr>
              <a:t>by the </a:t>
            </a:r>
            <a:r>
              <a:rPr lang="en-US" sz="2400" b="1" smtClean="0">
                <a:solidFill>
                  <a:srgbClr val="33CCFF"/>
                </a:solidFill>
                <a:latin typeface="Arial" charset="0"/>
              </a:rPr>
              <a:t>Additional </a:t>
            </a:r>
            <a:r>
              <a:rPr lang="en-US" sz="2400" b="1" dirty="0" smtClean="0">
                <a:solidFill>
                  <a:srgbClr val="33CCFF"/>
                </a:solidFill>
                <a:latin typeface="Arial" charset="0"/>
              </a:rPr>
              <a:t>Resolution </a:t>
            </a:r>
            <a:r>
              <a:rPr lang="en-US" sz="2400" b="1" smtClean="0">
                <a:solidFill>
                  <a:srgbClr val="33CCFF"/>
                </a:solidFill>
                <a:latin typeface="Arial" charset="0"/>
              </a:rPr>
              <a:t>on </a:t>
            </a:r>
            <a:r>
              <a:rPr lang="tr-TR" sz="2400" b="1" smtClean="0">
                <a:solidFill>
                  <a:srgbClr val="33CCFF"/>
                </a:solidFill>
                <a:latin typeface="Arial" charset="0"/>
              </a:rPr>
              <a:t>t</a:t>
            </a:r>
            <a:r>
              <a:rPr lang="en-US" sz="2400" b="1" smtClean="0">
                <a:solidFill>
                  <a:srgbClr val="33CCFF"/>
                </a:solidFill>
                <a:latin typeface="Arial" charset="0"/>
              </a:rPr>
              <a:t>he </a:t>
            </a:r>
            <a:r>
              <a:rPr lang="en-US" sz="2400" b="1" dirty="0" smtClean="0">
                <a:solidFill>
                  <a:srgbClr val="33CCFF"/>
                </a:solidFill>
                <a:latin typeface="Arial" charset="0"/>
              </a:rPr>
              <a:t>Turkish Economy</a:t>
            </a:r>
            <a:endParaRPr lang="tr-TR" sz="2400" b="1" dirty="0">
              <a:solidFill>
                <a:srgbClr val="33CCFF"/>
              </a:solidFill>
              <a:latin typeface="Arial" charset="0"/>
            </a:endParaRPr>
          </a:p>
        </p:txBody>
      </p:sp>
    </p:spTree>
    <p:extLst>
      <p:ext uri="{BB962C8B-B14F-4D97-AF65-F5344CB8AC3E}">
        <p14:creationId xmlns:p14="http://schemas.microsoft.com/office/powerpoint/2010/main" val="17947862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14480" y="0"/>
            <a:ext cx="6929486" cy="1143000"/>
          </a:xfrm>
        </p:spPr>
        <p:txBody>
          <a:bodyPr/>
          <a:lstStyle/>
          <a:p>
            <a:pPr eaLnBrk="1" hangingPunct="1">
              <a:defRPr/>
            </a:pPr>
            <a:r>
              <a:rPr lang="tr-TR" sz="2400" b="1" smtClean="0">
                <a:solidFill>
                  <a:srgbClr val="33CCFF"/>
                </a:solidFill>
              </a:rPr>
              <a:t> </a:t>
            </a:r>
            <a:r>
              <a:rPr lang="en-US" sz="2400" b="1" smtClean="0">
                <a:solidFill>
                  <a:srgbClr val="33CCFF"/>
                </a:solidFill>
              </a:rPr>
              <a:t>Integrated </a:t>
            </a:r>
            <a:r>
              <a:rPr lang="en-US" sz="2400" b="1" dirty="0" smtClean="0">
                <a:solidFill>
                  <a:srgbClr val="33CCFF"/>
                </a:solidFill>
              </a:rPr>
              <a:t>Stainless Steel Production in Turkey</a:t>
            </a:r>
            <a:endParaRPr lang="tr-TR" sz="2400" b="1" dirty="0" smtClean="0">
              <a:solidFill>
                <a:srgbClr val="33CCFF"/>
              </a:solidFill>
            </a:endParaRPr>
          </a:p>
        </p:txBody>
      </p:sp>
      <p:sp>
        <p:nvSpPr>
          <p:cNvPr id="5123" name="Rectangle 3"/>
          <p:cNvSpPr>
            <a:spLocks noGrp="1" noChangeArrowheads="1"/>
          </p:cNvSpPr>
          <p:nvPr>
            <p:ph type="body" idx="1"/>
          </p:nvPr>
        </p:nvSpPr>
        <p:spPr>
          <a:xfrm>
            <a:off x="158824" y="1207293"/>
            <a:ext cx="8229600" cy="4525963"/>
          </a:xfrm>
        </p:spPr>
        <p:txBody>
          <a:bodyPr/>
          <a:lstStyle/>
          <a:p>
            <a:pPr algn="just" eaLnBrk="1" hangingPunct="1">
              <a:buFontTx/>
              <a:buNone/>
              <a:defRPr/>
            </a:pPr>
            <a:r>
              <a:rPr lang="tr-TR" sz="1500" smtClean="0"/>
              <a:t>      </a:t>
            </a:r>
            <a:r>
              <a:rPr lang="en-US" sz="1500" smtClean="0"/>
              <a:t>It </a:t>
            </a:r>
            <a:r>
              <a:rPr lang="en-US" sz="1500" dirty="0" smtClean="0"/>
              <a:t>is known that the mentioned regulation was implemented taking into consideration a possible integrated stainless steel investment. But there is </a:t>
            </a:r>
            <a:r>
              <a:rPr lang="en-US" sz="1500" smtClean="0"/>
              <a:t>no integrated stainless </a:t>
            </a:r>
            <a:r>
              <a:rPr lang="en-US" sz="1500" dirty="0" smtClean="0"/>
              <a:t>steel production in our country and investment is not probable due to the below mentioned reasons. </a:t>
            </a:r>
            <a:endParaRPr lang="tr-TR" sz="1500" dirty="0" smtClean="0"/>
          </a:p>
          <a:p>
            <a:pPr algn="just" eaLnBrk="1" hangingPunct="1">
              <a:buFontTx/>
              <a:buNone/>
              <a:defRPr/>
            </a:pPr>
            <a:endParaRPr lang="tr-TR" sz="1500" dirty="0" smtClean="0"/>
          </a:p>
          <a:p>
            <a:pPr lvl="0" algn="just"/>
            <a:r>
              <a:rPr lang="en-US" sz="1500" dirty="0" smtClean="0"/>
              <a:t>Stainless steel production requires lots of energy and taking into consideration the high energy costs in our country, it is a fact that local products cannot compete </a:t>
            </a:r>
            <a:r>
              <a:rPr lang="en-US" sz="1500" smtClean="0"/>
              <a:t>with </a:t>
            </a:r>
            <a:r>
              <a:rPr lang="tr-TR" sz="1500" smtClean="0"/>
              <a:t>the prices of </a:t>
            </a:r>
            <a:r>
              <a:rPr lang="en-US" sz="1500" smtClean="0"/>
              <a:t>Far </a:t>
            </a:r>
            <a:r>
              <a:rPr lang="en-US" sz="1500" dirty="0" smtClean="0"/>
              <a:t>East products. </a:t>
            </a:r>
            <a:endParaRPr lang="tr-TR" sz="1500" dirty="0" smtClean="0"/>
          </a:p>
          <a:p>
            <a:pPr lvl="0" algn="just"/>
            <a:endParaRPr lang="tr-TR" sz="1500" dirty="0" smtClean="0"/>
          </a:p>
          <a:p>
            <a:pPr lvl="0" algn="just"/>
            <a:r>
              <a:rPr lang="en-US" sz="1500" dirty="0" smtClean="0"/>
              <a:t>All of the main raw </a:t>
            </a:r>
            <a:r>
              <a:rPr lang="en-US" sz="1500" smtClean="0"/>
              <a:t>materials o</a:t>
            </a:r>
            <a:r>
              <a:rPr lang="tr-TR" sz="1500" smtClean="0"/>
              <a:t>f</a:t>
            </a:r>
            <a:r>
              <a:rPr lang="en-US" sz="1500" smtClean="0"/>
              <a:t> </a:t>
            </a:r>
            <a:r>
              <a:rPr lang="en-US" sz="1500" dirty="0" smtClean="0"/>
              <a:t>stainless steel production are insufficiently supplied in our country. Ferrochromium which is one of the main raw materials is produced very limited in our country and we do not produce nickel. </a:t>
            </a:r>
            <a:endParaRPr lang="tr-TR" sz="1500" dirty="0" smtClean="0"/>
          </a:p>
          <a:p>
            <a:pPr lvl="0" algn="just"/>
            <a:endParaRPr lang="tr-TR" sz="1500" dirty="0" smtClean="0"/>
          </a:p>
          <a:p>
            <a:pPr lvl="0" algn="just"/>
            <a:r>
              <a:rPr lang="en-US" sz="1500" dirty="0" smtClean="0"/>
              <a:t>There is a serious excess in capacity of stainless steel in the world currently. According to the </a:t>
            </a:r>
            <a:r>
              <a:rPr lang="tr-TR" sz="1500" dirty="0" err="1" smtClean="0"/>
              <a:t>International</a:t>
            </a:r>
            <a:r>
              <a:rPr lang="tr-TR" sz="1500" dirty="0" smtClean="0"/>
              <a:t> </a:t>
            </a:r>
            <a:r>
              <a:rPr lang="tr-TR" sz="1500" dirty="0" err="1" smtClean="0"/>
              <a:t>Stainless</a:t>
            </a:r>
            <a:r>
              <a:rPr lang="tr-TR" sz="1500" dirty="0" smtClean="0"/>
              <a:t> </a:t>
            </a:r>
            <a:r>
              <a:rPr lang="tr-TR" sz="1500" dirty="0" err="1" smtClean="0"/>
              <a:t>Steel</a:t>
            </a:r>
            <a:r>
              <a:rPr lang="tr-TR" sz="1500" dirty="0" smtClean="0"/>
              <a:t> </a:t>
            </a:r>
            <a:r>
              <a:rPr lang="tr-TR" sz="1500" smtClean="0"/>
              <a:t>Forum</a:t>
            </a:r>
            <a:r>
              <a:rPr lang="en-US" sz="1500" smtClean="0"/>
              <a:t> </a:t>
            </a:r>
            <a:r>
              <a:rPr lang="tr-TR" sz="1500" smtClean="0"/>
              <a:t>(ISSF) </a:t>
            </a:r>
            <a:r>
              <a:rPr lang="en-US" sz="1500" smtClean="0"/>
              <a:t>data</a:t>
            </a:r>
            <a:r>
              <a:rPr lang="en-US" sz="1500" dirty="0" smtClean="0"/>
              <a:t>, inert capacity at a rate of 33% of the total capacity is available in the world in 2013. </a:t>
            </a:r>
            <a:endParaRPr lang="tr-TR" sz="1500" dirty="0" smtClean="0"/>
          </a:p>
          <a:p>
            <a:pPr lvl="0" algn="just"/>
            <a:endParaRPr lang="tr-TR" sz="1500" dirty="0" smtClean="0"/>
          </a:p>
          <a:p>
            <a:pPr algn="just"/>
            <a:r>
              <a:rPr lang="en-US" sz="1500" dirty="0" smtClean="0"/>
              <a:t>Stainless steel investment cost is very high. </a:t>
            </a:r>
            <a:r>
              <a:rPr lang="en-US" sz="1500" smtClean="0"/>
              <a:t>The </a:t>
            </a:r>
            <a:r>
              <a:rPr lang="tr-TR" sz="1500" smtClean="0"/>
              <a:t>minimum </a:t>
            </a:r>
            <a:r>
              <a:rPr lang="en-US" sz="1500" smtClean="0"/>
              <a:t>production </a:t>
            </a:r>
            <a:r>
              <a:rPr lang="en-US" sz="1500" dirty="0" smtClean="0"/>
              <a:t>capacity of an integrated stainless steel production facility which will be able to replace import and compete with the global markets should be approximately 1 </a:t>
            </a:r>
            <a:r>
              <a:rPr lang="en-US" sz="1500" smtClean="0"/>
              <a:t>million ton</a:t>
            </a:r>
            <a:r>
              <a:rPr lang="tr-TR" sz="1500" smtClean="0"/>
              <a:t>s</a:t>
            </a:r>
            <a:r>
              <a:rPr lang="en-US" sz="1500" smtClean="0"/>
              <a:t>/year</a:t>
            </a:r>
            <a:r>
              <a:rPr lang="en-US" sz="1500" dirty="0" smtClean="0"/>
              <a:t>. The investment amount of such a facility is approximately </a:t>
            </a:r>
            <a:r>
              <a:rPr lang="en-US" sz="1500" smtClean="0"/>
              <a:t>8 </a:t>
            </a:r>
            <a:r>
              <a:rPr lang="tr-TR" sz="1500" smtClean="0"/>
              <a:t>b</a:t>
            </a:r>
            <a:r>
              <a:rPr lang="en-US" sz="1500" smtClean="0"/>
              <a:t>illion </a:t>
            </a:r>
            <a:r>
              <a:rPr lang="en-US" sz="1500" dirty="0" smtClean="0"/>
              <a:t>USD. </a:t>
            </a:r>
            <a:endParaRPr lang="tr-TR" sz="1500" dirty="0" smtClean="0"/>
          </a:p>
          <a:p>
            <a:pPr algn="just" eaLnBrk="1" hangingPunct="1">
              <a:buFontTx/>
              <a:buNone/>
              <a:defRPr/>
            </a:pPr>
            <a:endParaRPr lang="tr-TR" sz="1500" dirty="0" smtClean="0"/>
          </a:p>
          <a:p>
            <a:pPr algn="just" eaLnBrk="1" hangingPunct="1">
              <a:buFontTx/>
              <a:buNone/>
              <a:defRPr/>
            </a:pPr>
            <a:endParaRPr lang="tr-TR" sz="1500" dirty="0" smtClean="0"/>
          </a:p>
          <a:p>
            <a:pPr algn="just" eaLnBrk="1" hangingPunct="1">
              <a:defRPr/>
            </a:pPr>
            <a:endParaRPr lang="tr-TR" sz="1500" dirty="0" smtClean="0"/>
          </a:p>
        </p:txBody>
      </p:sp>
      <p:pic>
        <p:nvPicPr>
          <p:cNvPr id="4"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2068895"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CC4B6EB-EB22-0249-9398-DFB037DCDE64}" type="slidenum">
              <a:rPr lang="tr-TR" smtClean="0"/>
              <a:pPr/>
              <a:t>18</a:t>
            </a:fld>
            <a:endParaRPr lang="tr-TR" dirty="0"/>
          </a:p>
        </p:txBody>
      </p:sp>
    </p:spTree>
    <p:extLst>
      <p:ext uri="{BB962C8B-B14F-4D97-AF65-F5344CB8AC3E}">
        <p14:creationId xmlns:p14="http://schemas.microsoft.com/office/powerpoint/2010/main" val="275345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blinds(horizontal)">
                                      <p:cBhvr>
                                        <p:cTn id="17" dur="500"/>
                                        <p:tgtEl>
                                          <p:spTgt spid="51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blinds(horizontal)">
                                      <p:cBhvr>
                                        <p:cTn id="22" dur="500"/>
                                        <p:tgtEl>
                                          <p:spTgt spid="512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3">
                                            <p:txEl>
                                              <p:pRg st="8" end="8"/>
                                            </p:txEl>
                                          </p:spTgt>
                                        </p:tgtEl>
                                        <p:attrNameLst>
                                          <p:attrName>style.visibility</p:attrName>
                                        </p:attrNameLst>
                                      </p:cBhvr>
                                      <p:to>
                                        <p:strVal val="visible"/>
                                      </p:to>
                                    </p:set>
                                    <p:animEffect transition="in" filter="blinds(horizontal)">
                                      <p:cBhvr>
                                        <p:cTn id="2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552" y="116632"/>
            <a:ext cx="8229600" cy="1143000"/>
          </a:xfrm>
          <a:noFill/>
          <a:ln>
            <a:noFill/>
          </a:ln>
        </p:spPr>
        <p:txBody>
          <a:bodyPr vert="horz" wrap="square" lIns="91440" tIns="45720" rIns="91440" bIns="45720" numCol="1" anchor="ctr" anchorCtr="0" compatLnSpc="1">
            <a:prstTxWarp prst="textNoShape">
              <a:avLst/>
            </a:prstTxWarp>
          </a:bodyPr>
          <a:lstStyle/>
          <a:p>
            <a:pPr eaLnBrk="1" hangingPunct="1"/>
            <a:r>
              <a:rPr lang="tr-TR" sz="3200" b="1" smtClean="0">
                <a:solidFill>
                  <a:srgbClr val="33CCFF"/>
                </a:solidFill>
                <a:latin typeface="Arial" charset="0"/>
              </a:rPr>
              <a:t>        </a:t>
            </a:r>
            <a:r>
              <a:rPr lang="en-US" sz="3200" b="1" smtClean="0">
                <a:solidFill>
                  <a:srgbClr val="33CCFF"/>
                </a:solidFill>
                <a:latin typeface="Arial" charset="0"/>
              </a:rPr>
              <a:t>SCOPE </a:t>
            </a:r>
            <a:r>
              <a:rPr lang="en-US" sz="3200" b="1" dirty="0" smtClean="0">
                <a:solidFill>
                  <a:srgbClr val="33CCFF"/>
                </a:solidFill>
                <a:latin typeface="Arial" charset="0"/>
              </a:rPr>
              <a:t>OF PRESENTATION</a:t>
            </a:r>
            <a:endParaRPr lang="tr-TR" sz="3200" b="1" dirty="0">
              <a:solidFill>
                <a:srgbClr val="33CCFF"/>
              </a:solidFill>
              <a:latin typeface="Arial" charset="0"/>
            </a:endParaRPr>
          </a:p>
        </p:txBody>
      </p:sp>
      <p:sp>
        <p:nvSpPr>
          <p:cNvPr id="5123" name="Rectangle 3"/>
          <p:cNvSpPr>
            <a:spLocks noGrp="1" noChangeArrowheads="1"/>
          </p:cNvSpPr>
          <p:nvPr>
            <p:ph type="body" idx="1"/>
          </p:nvPr>
        </p:nvSpPr>
        <p:spPr>
          <a:xfrm>
            <a:off x="323528" y="1556792"/>
            <a:ext cx="8686800" cy="4525963"/>
          </a:xfrm>
        </p:spPr>
        <p:txBody>
          <a:bodyPr/>
          <a:lstStyle/>
          <a:p>
            <a:pPr eaLnBrk="1" hangingPunct="1">
              <a:buFontTx/>
              <a:buNone/>
              <a:defRPr/>
            </a:pPr>
            <a:r>
              <a:rPr lang="tr-TR" sz="1800" dirty="0" smtClean="0"/>
              <a:t>    </a:t>
            </a:r>
          </a:p>
          <a:p>
            <a:pPr eaLnBrk="1" hangingPunct="1">
              <a:defRPr/>
            </a:pPr>
            <a:r>
              <a:rPr lang="en-US" sz="1800" b="1" dirty="0" smtClean="0"/>
              <a:t>Introduction of </a:t>
            </a:r>
            <a:r>
              <a:rPr lang="tr-TR" sz="1800" b="1" dirty="0" smtClean="0"/>
              <a:t>PASDER  </a:t>
            </a:r>
          </a:p>
          <a:p>
            <a:pPr eaLnBrk="1" hangingPunct="1">
              <a:defRPr/>
            </a:pPr>
            <a:r>
              <a:rPr lang="en-US" sz="1800" b="1" dirty="0" smtClean="0"/>
              <a:t>Stainless Steel Production Process</a:t>
            </a:r>
            <a:endParaRPr lang="tr-TR" sz="1800" b="1" dirty="0" smtClean="0"/>
          </a:p>
          <a:p>
            <a:pPr eaLnBrk="1" hangingPunct="1">
              <a:defRPr/>
            </a:pPr>
            <a:r>
              <a:rPr lang="en-US" sz="1800" b="1" dirty="0" smtClean="0"/>
              <a:t>Stainless Steel Market in the World and Turkey </a:t>
            </a:r>
            <a:endParaRPr lang="tr-TR" sz="1800" b="1" dirty="0" smtClean="0"/>
          </a:p>
          <a:p>
            <a:pPr eaLnBrk="1" hangingPunct="1">
              <a:defRPr/>
            </a:pPr>
            <a:r>
              <a:rPr lang="en-US" sz="1800" b="1" dirty="0" smtClean="0"/>
              <a:t>Import Regime Additional Resolution dated </a:t>
            </a:r>
            <a:r>
              <a:rPr lang="tr-TR" sz="1800" b="1" dirty="0" smtClean="0"/>
              <a:t>30.10.2013 </a:t>
            </a:r>
          </a:p>
          <a:p>
            <a:pPr eaLnBrk="1" hangingPunct="1">
              <a:defRPr/>
            </a:pPr>
            <a:r>
              <a:rPr lang="tr-TR" sz="1800" b="1" dirty="0" smtClean="0"/>
              <a:t>7220 </a:t>
            </a:r>
            <a:r>
              <a:rPr lang="en-US" sz="1800" b="1" dirty="0" smtClean="0"/>
              <a:t>Customs Tariff Numbered Products</a:t>
            </a:r>
            <a:endParaRPr lang="tr-TR" sz="1800" b="1" dirty="0" smtClean="0"/>
          </a:p>
          <a:p>
            <a:pPr eaLnBrk="1" hangingPunct="1">
              <a:defRPr/>
            </a:pPr>
            <a:r>
              <a:rPr lang="tr-TR" sz="1800" b="1" dirty="0" smtClean="0"/>
              <a:t>7219 </a:t>
            </a:r>
            <a:r>
              <a:rPr lang="en-US" sz="1800" b="1" dirty="0" smtClean="0"/>
              <a:t>Customs Tariff Numbered Products</a:t>
            </a:r>
            <a:endParaRPr lang="tr-TR" sz="1800" b="1" dirty="0" smtClean="0"/>
          </a:p>
          <a:p>
            <a:pPr eaLnBrk="1" hangingPunct="1">
              <a:defRPr/>
            </a:pPr>
            <a:r>
              <a:rPr lang="en-US" sz="1800" b="1" dirty="0" smtClean="0"/>
              <a:t>Regulation Requested Regarding Import Regime Additional Resolution dated </a:t>
            </a:r>
            <a:r>
              <a:rPr lang="tr-TR" sz="1800" b="1" dirty="0" smtClean="0"/>
              <a:t>2015</a:t>
            </a:r>
          </a:p>
          <a:p>
            <a:pPr eaLnBrk="1" hangingPunct="1">
              <a:defRPr/>
            </a:pPr>
            <a:r>
              <a:rPr lang="en-US" sz="1800" b="1" dirty="0" smtClean="0"/>
              <a:t>Result</a:t>
            </a:r>
            <a:endParaRPr lang="tr-TR" sz="1800" b="1" dirty="0" smtClean="0"/>
          </a:p>
          <a:p>
            <a:pPr eaLnBrk="1" hangingPunct="1">
              <a:buFontTx/>
              <a:buNone/>
              <a:defRPr/>
            </a:pPr>
            <a:endParaRPr lang="tr-TR" sz="1800" dirty="0" smtClean="0"/>
          </a:p>
          <a:p>
            <a:pPr eaLnBrk="1" hangingPunct="1">
              <a:buFontTx/>
              <a:buNone/>
              <a:defRPr/>
            </a:pPr>
            <a:endParaRPr lang="tr-TR" sz="1800" dirty="0" smtClean="0"/>
          </a:p>
          <a:p>
            <a:pPr eaLnBrk="1" hangingPunct="1">
              <a:buFontTx/>
              <a:buNone/>
              <a:defRPr/>
            </a:pPr>
            <a:endParaRPr lang="tr-TR" sz="1800" dirty="0" smtClean="0"/>
          </a:p>
          <a:p>
            <a:pPr eaLnBrk="1" hangingPunct="1">
              <a:buFontTx/>
              <a:buNone/>
              <a:defRPr/>
            </a:pPr>
            <a:endParaRPr lang="tr-TR" sz="1800" dirty="0" smtClean="0"/>
          </a:p>
          <a:p>
            <a:pPr eaLnBrk="1" hangingPunct="1">
              <a:defRPr/>
            </a:pPr>
            <a:endParaRPr lang="tr-TR" sz="1800" dirty="0" smtClean="0"/>
          </a:p>
        </p:txBody>
      </p:sp>
      <p:pic>
        <p:nvPicPr>
          <p:cNvPr id="4" name="Picture 4"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1"/>
            <a:ext cx="2068894" cy="11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CC4B6EB-EB22-0249-9398-DFB037DCDE64}" type="slidenum">
              <a:rPr lang="tr-TR" smtClean="0"/>
              <a:pPr/>
              <a:t>1</a:t>
            </a:fld>
            <a:endParaRPr lang="tr-TR"/>
          </a:p>
        </p:txBody>
      </p:sp>
    </p:spTree>
    <p:extLst>
      <p:ext uri="{BB962C8B-B14F-4D97-AF65-F5344CB8AC3E}">
        <p14:creationId xmlns:p14="http://schemas.microsoft.com/office/powerpoint/2010/main" val="1840137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blinds(horizontal)">
                                      <p:cBhvr>
                                        <p:cTn id="27" dur="500"/>
                                        <p:tgtEl>
                                          <p:spTgt spid="51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blinds(horizontal)">
                                      <p:cBhvr>
                                        <p:cTn id="32" dur="500"/>
                                        <p:tgtEl>
                                          <p:spTgt spid="51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23">
                                            <p:txEl>
                                              <p:pRg st="7" end="7"/>
                                            </p:txEl>
                                          </p:spTgt>
                                        </p:tgtEl>
                                        <p:attrNameLst>
                                          <p:attrName>style.visibility</p:attrName>
                                        </p:attrNameLst>
                                      </p:cBhvr>
                                      <p:to>
                                        <p:strVal val="visible"/>
                                      </p:to>
                                    </p:set>
                                    <p:animEffect transition="in" filter="blinds(horizontal)">
                                      <p:cBhvr>
                                        <p:cTn id="37" dur="500"/>
                                        <p:tgtEl>
                                          <p:spTgt spid="512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23">
                                            <p:txEl>
                                              <p:pRg st="8" end="8"/>
                                            </p:txEl>
                                          </p:spTgt>
                                        </p:tgtEl>
                                        <p:attrNameLst>
                                          <p:attrName>style.visibility</p:attrName>
                                        </p:attrNameLst>
                                      </p:cBhvr>
                                      <p:to>
                                        <p:strVal val="visible"/>
                                      </p:to>
                                    </p:set>
                                    <p:animEffect transition="in" filter="blinds(horizontal)">
                                      <p:cBhvr>
                                        <p:cTn id="42"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560" y="125760"/>
            <a:ext cx="8229600" cy="1143000"/>
          </a:xfrm>
        </p:spPr>
        <p:txBody>
          <a:bodyPr/>
          <a:lstStyle/>
          <a:p>
            <a:pPr eaLnBrk="1" hangingPunct="1">
              <a:defRPr/>
            </a:pPr>
            <a:r>
              <a:rPr lang="en-US" sz="2400" b="1" dirty="0" smtClean="0">
                <a:solidFill>
                  <a:srgbClr val="33CCFF"/>
                </a:solidFill>
              </a:rPr>
              <a:t>Products with Customs Tariff No. 7220 </a:t>
            </a:r>
            <a:endParaRPr lang="tr-TR" sz="2400" b="1" dirty="0" smtClean="0">
              <a:solidFill>
                <a:srgbClr val="33CCFF"/>
              </a:solidFill>
            </a:endParaRPr>
          </a:p>
        </p:txBody>
      </p:sp>
      <p:sp>
        <p:nvSpPr>
          <p:cNvPr id="5123" name="Rectangle 3"/>
          <p:cNvSpPr>
            <a:spLocks noGrp="1" noChangeArrowheads="1"/>
          </p:cNvSpPr>
          <p:nvPr>
            <p:ph type="body" idx="1"/>
          </p:nvPr>
        </p:nvSpPr>
        <p:spPr>
          <a:xfrm>
            <a:off x="395536" y="980728"/>
            <a:ext cx="8229600" cy="4525963"/>
          </a:xfrm>
        </p:spPr>
        <p:txBody>
          <a:bodyPr/>
          <a:lstStyle/>
          <a:p>
            <a:pPr algn="just" eaLnBrk="1" hangingPunct="1">
              <a:buFontTx/>
              <a:buNone/>
              <a:defRPr/>
            </a:pPr>
            <a:r>
              <a:rPr lang="tr-TR" sz="1600" dirty="0" smtClean="0"/>
              <a:t>    </a:t>
            </a:r>
          </a:p>
          <a:p>
            <a:pPr algn="just"/>
            <a:r>
              <a:rPr lang="en-US" sz="1600" dirty="0" smtClean="0"/>
              <a:t>They are products produced via being cut/sliced from materials produced in the dimensions </a:t>
            </a:r>
            <a:r>
              <a:rPr lang="en-US" sz="1600" smtClean="0"/>
              <a:t>of 1250-1500</a:t>
            </a:r>
            <a:r>
              <a:rPr lang="tr-TR" sz="1600" smtClean="0">
                <a:solidFill>
                  <a:srgbClr val="FF0000"/>
                </a:solidFill>
              </a:rPr>
              <a:t> </a:t>
            </a:r>
            <a:r>
              <a:rPr lang="en-US" sz="1600" smtClean="0"/>
              <a:t>mm</a:t>
            </a:r>
            <a:r>
              <a:rPr lang="en-US" sz="1600" smtClean="0">
                <a:solidFill>
                  <a:srgbClr val="FF0000"/>
                </a:solidFill>
              </a:rPr>
              <a:t> </a:t>
            </a:r>
            <a:r>
              <a:rPr lang="en-US" sz="1600" dirty="0" smtClean="0"/>
              <a:t>standard width generally. </a:t>
            </a:r>
            <a:endParaRPr lang="tr-TR" sz="1600" dirty="0" smtClean="0"/>
          </a:p>
          <a:p>
            <a:pPr algn="just"/>
            <a:endParaRPr lang="tr-TR" sz="1600" dirty="0" smtClean="0"/>
          </a:p>
          <a:p>
            <a:pPr algn="just"/>
            <a:r>
              <a:rPr lang="en-US" sz="1600" dirty="0" smtClean="0"/>
              <a:t>They are products that may be produced according to needs and requests of end users in SMEs realizing slicing and cutting procedures together with steel service centers available in our country. </a:t>
            </a:r>
            <a:endParaRPr lang="tr-TR" sz="1600" dirty="0" smtClean="0"/>
          </a:p>
          <a:p>
            <a:pPr algn="just"/>
            <a:endParaRPr lang="tr-TR" sz="1600" dirty="0" smtClean="0"/>
          </a:p>
          <a:p>
            <a:pPr algn="just"/>
            <a:r>
              <a:rPr lang="en-US" sz="1600" dirty="0" smtClean="0"/>
              <a:t>Taking into consideration </a:t>
            </a:r>
            <a:r>
              <a:rPr lang="en-US" sz="1600" smtClean="0"/>
              <a:t>that </a:t>
            </a:r>
            <a:r>
              <a:rPr lang="tr-TR" sz="1600" smtClean="0"/>
              <a:t>through </a:t>
            </a:r>
            <a:r>
              <a:rPr lang="en-US" sz="1600" smtClean="0"/>
              <a:t>the </a:t>
            </a:r>
            <a:r>
              <a:rPr lang="en-US" sz="1600" dirty="0" smtClean="0"/>
              <a:t>sale of these products having the mentioned standard width dimension to our country via cutting and slicing it using workmanship of the </a:t>
            </a:r>
            <a:r>
              <a:rPr lang="en-US" sz="1600" smtClean="0"/>
              <a:t>exporter country</a:t>
            </a:r>
            <a:r>
              <a:rPr lang="tr-TR" sz="1600" smtClean="0"/>
              <a:t>,</a:t>
            </a:r>
            <a:r>
              <a:rPr lang="en-US" sz="1600" smtClean="0"/>
              <a:t> </a:t>
            </a:r>
            <a:r>
              <a:rPr lang="en-US" sz="1600" dirty="0" smtClean="0"/>
              <a:t>the added </a:t>
            </a:r>
            <a:r>
              <a:rPr lang="en-US" sz="1600" smtClean="0"/>
              <a:t>value </a:t>
            </a:r>
            <a:r>
              <a:rPr lang="tr-TR" sz="1600" smtClean="0"/>
              <a:t>to be </a:t>
            </a:r>
            <a:r>
              <a:rPr lang="en-US" sz="1600" smtClean="0"/>
              <a:t>obtained </a:t>
            </a:r>
            <a:r>
              <a:rPr lang="en-US" sz="1600" dirty="0" smtClean="0"/>
              <a:t>in our country based on workmanship stays in other countries, an additional protection is required.</a:t>
            </a:r>
            <a:endParaRPr lang="tr-TR" sz="1600" dirty="0" smtClean="0"/>
          </a:p>
          <a:p>
            <a:pPr algn="just"/>
            <a:endParaRPr lang="tr-TR" sz="1600" dirty="0" smtClean="0"/>
          </a:p>
          <a:p>
            <a:pPr algn="just"/>
            <a:r>
              <a:rPr lang="en-US" sz="1600" dirty="0" smtClean="0"/>
              <a:t>Wide products will be processed by producers in Turkey and accordingly added value will be obtained and the country’s economy will be supported by increased employment through increasing the customs tax up to 12% in all articles of 7220 in order to enable the processing activities realized </a:t>
            </a:r>
            <a:r>
              <a:rPr lang="en-US" sz="1600" smtClean="0"/>
              <a:t>abroad </a:t>
            </a:r>
            <a:r>
              <a:rPr lang="tr-TR" sz="1600" smtClean="0"/>
              <a:t>currently t</a:t>
            </a:r>
            <a:r>
              <a:rPr lang="en-US" sz="1600" smtClean="0"/>
              <a:t>o </a:t>
            </a:r>
            <a:r>
              <a:rPr lang="tr-TR" sz="1600" smtClean="0"/>
              <a:t>be realized inland and f</a:t>
            </a:r>
            <a:r>
              <a:rPr lang="en-US" sz="1600" smtClean="0"/>
              <a:t>orm added value. </a:t>
            </a:r>
            <a:endParaRPr lang="tr-TR" sz="1600" dirty="0" smtClean="0"/>
          </a:p>
          <a:p>
            <a:pPr algn="just" eaLnBrk="1" hangingPunct="1">
              <a:buFontTx/>
              <a:buNone/>
              <a:defRPr/>
            </a:pPr>
            <a:endParaRPr lang="tr-TR" sz="1600" dirty="0" smtClean="0"/>
          </a:p>
          <a:p>
            <a:pPr algn="just" eaLnBrk="1" hangingPunct="1">
              <a:buFontTx/>
              <a:buNone/>
              <a:defRPr/>
            </a:pPr>
            <a:endParaRPr lang="tr-TR" sz="1600" dirty="0" smtClean="0"/>
          </a:p>
          <a:p>
            <a:pPr algn="just" eaLnBrk="1" hangingPunct="1">
              <a:buFontTx/>
              <a:buNone/>
              <a:defRPr/>
            </a:pPr>
            <a:endParaRPr lang="tr-TR" sz="1600" dirty="0" smtClean="0"/>
          </a:p>
          <a:p>
            <a:pPr algn="just" eaLnBrk="1" hangingPunct="1">
              <a:defRPr/>
            </a:pPr>
            <a:endParaRPr lang="tr-TR" sz="1600" dirty="0" smtClean="0"/>
          </a:p>
        </p:txBody>
      </p:sp>
      <p:pic>
        <p:nvPicPr>
          <p:cNvPr id="4"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857356" cy="118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CC4B6EB-EB22-0249-9398-DFB037DCDE64}" type="slidenum">
              <a:rPr lang="tr-TR" smtClean="0"/>
              <a:pPr/>
              <a:t>19</a:t>
            </a:fld>
            <a:endParaRPr lang="tr-TR"/>
          </a:p>
        </p:txBody>
      </p:sp>
    </p:spTree>
    <p:extLst>
      <p:ext uri="{BB962C8B-B14F-4D97-AF65-F5344CB8AC3E}">
        <p14:creationId xmlns:p14="http://schemas.microsoft.com/office/powerpoint/2010/main" val="224801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blinds(horizontal)">
                                      <p:cBhvr>
                                        <p:cTn id="22" dur="500"/>
                                        <p:tgtEl>
                                          <p:spTgt spid="51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Effect transition="in" filter="blinds(horizontal)">
                                      <p:cBhvr>
                                        <p:cTn id="27"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55576" y="44624"/>
            <a:ext cx="8229600" cy="1143000"/>
          </a:xfrm>
        </p:spPr>
        <p:txBody>
          <a:bodyPr/>
          <a:lstStyle/>
          <a:p>
            <a:pPr eaLnBrk="1" hangingPunct="1">
              <a:defRPr/>
            </a:pPr>
            <a:r>
              <a:rPr lang="en-US" sz="2400" b="1" dirty="0" smtClean="0">
                <a:solidFill>
                  <a:srgbClr val="33CCFF"/>
                </a:solidFill>
              </a:rPr>
              <a:t>Products with Customs Tariff No. 7220 </a:t>
            </a:r>
            <a:endParaRPr lang="tr-TR" sz="2400" b="1" dirty="0" smtClean="0">
              <a:solidFill>
                <a:srgbClr val="33CCFF"/>
              </a:solidFill>
            </a:endParaRPr>
          </a:p>
        </p:txBody>
      </p:sp>
      <p:sp>
        <p:nvSpPr>
          <p:cNvPr id="5123" name="Rectangle 3"/>
          <p:cNvSpPr>
            <a:spLocks noGrp="1" noChangeArrowheads="1"/>
          </p:cNvSpPr>
          <p:nvPr>
            <p:ph type="body" idx="1"/>
          </p:nvPr>
        </p:nvSpPr>
        <p:spPr>
          <a:xfrm>
            <a:off x="374848" y="847253"/>
            <a:ext cx="8229600" cy="4525963"/>
          </a:xfrm>
        </p:spPr>
        <p:txBody>
          <a:bodyPr/>
          <a:lstStyle/>
          <a:p>
            <a:pPr algn="just" eaLnBrk="1" hangingPunct="1">
              <a:buFontTx/>
              <a:buNone/>
              <a:defRPr/>
            </a:pPr>
            <a:r>
              <a:rPr lang="tr-TR" sz="1600" dirty="0" smtClean="0"/>
              <a:t>     </a:t>
            </a:r>
          </a:p>
          <a:p>
            <a:pPr algn="just"/>
            <a:r>
              <a:rPr lang="en-US" sz="1600" dirty="0" smtClean="0"/>
              <a:t>Increasing the customs tax imposed on the mentioned products will contribute </a:t>
            </a:r>
            <a:r>
              <a:rPr lang="en-US" sz="1600" smtClean="0"/>
              <a:t>to ou</a:t>
            </a:r>
            <a:r>
              <a:rPr lang="tr-TR" sz="1600" smtClean="0"/>
              <a:t>r</a:t>
            </a:r>
            <a:r>
              <a:rPr lang="en-US" sz="1600" smtClean="0"/>
              <a:t> </a:t>
            </a:r>
            <a:r>
              <a:rPr lang="en-US" sz="1600" dirty="0" smtClean="0"/>
              <a:t>State in terms of taxes and will also increase the work volume, employment, export of local steel service centers and establishments doing cutting/slicing activities. </a:t>
            </a:r>
            <a:endParaRPr lang="tr-TR" sz="1600" dirty="0" smtClean="0"/>
          </a:p>
          <a:p>
            <a:pPr algn="just"/>
            <a:endParaRPr lang="tr-TR" sz="1600" dirty="0" smtClean="0"/>
          </a:p>
          <a:p>
            <a:pPr algn="just"/>
            <a:r>
              <a:rPr lang="en-US" sz="1600" dirty="0" smtClean="0"/>
              <a:t>An added value of approximately 15 million USD per year stays abroad due to obtaining these products in a processed (cut/sliced) state from abroad. </a:t>
            </a:r>
            <a:endParaRPr lang="tr-TR" sz="1600" dirty="0" smtClean="0"/>
          </a:p>
          <a:p>
            <a:pPr algn="just"/>
            <a:endParaRPr lang="tr-TR" sz="1600" dirty="0"/>
          </a:p>
          <a:p>
            <a:pPr algn="just"/>
            <a:r>
              <a:rPr lang="en-US" altLang="ja-JP" sz="1600" dirty="0" smtClean="0">
                <a:latin typeface="Arial" charset="0"/>
              </a:rPr>
              <a:t>By increasing to 12% the customs tax in all articles of 7220 in order to execute the processing activities realized abroad currently within our country by generating added value, the wide products will be processed by the producers in Turkey, added value will be established and the economy of our country will be supported.</a:t>
            </a:r>
            <a:endParaRPr lang="tr-TR" altLang="ja-JP" sz="1600" dirty="0" smtClean="0">
              <a:latin typeface="Arial" charset="0"/>
            </a:endParaRPr>
          </a:p>
          <a:p>
            <a:pPr algn="just"/>
            <a:endParaRPr lang="tr-TR" altLang="ja-JP" sz="1600" dirty="0" smtClean="0">
              <a:latin typeface="Arial" charset="0"/>
            </a:endParaRPr>
          </a:p>
          <a:p>
            <a:pPr algn="just"/>
            <a:r>
              <a:rPr lang="en-US" sz="1600" dirty="0" smtClean="0">
                <a:latin typeface="Arial" charset="0"/>
              </a:rPr>
              <a:t>As seen in the table below, the protection brought to 7219 products </a:t>
            </a:r>
            <a:r>
              <a:rPr lang="en-US" sz="1600" smtClean="0">
                <a:latin typeface="Arial" charset="0"/>
              </a:rPr>
              <a:t>increased the </a:t>
            </a:r>
            <a:r>
              <a:rPr lang="en-US" sz="1600" dirty="0" smtClean="0">
                <a:latin typeface="Arial" charset="0"/>
              </a:rPr>
              <a:t>import demand for 7220 </a:t>
            </a:r>
            <a:r>
              <a:rPr lang="en-US" sz="1600" smtClean="0">
                <a:latin typeface="Arial" charset="0"/>
              </a:rPr>
              <a:t>products by 24% and </a:t>
            </a:r>
            <a:r>
              <a:rPr lang="en-US" sz="1600" dirty="0" smtClean="0">
                <a:latin typeface="Arial" charset="0"/>
              </a:rPr>
              <a:t>accordingly caused the loss of an added value which could be created in our country.</a:t>
            </a:r>
            <a:endParaRPr lang="tr-TR" sz="1600" dirty="0">
              <a:latin typeface="Arial" charset="0"/>
            </a:endParaRPr>
          </a:p>
          <a:p>
            <a:pPr algn="just"/>
            <a:endParaRPr lang="tr-TR" altLang="ja-JP" sz="1600" dirty="0" smtClean="0">
              <a:latin typeface="Arial" charset="0"/>
            </a:endParaRPr>
          </a:p>
          <a:p>
            <a:pPr algn="just"/>
            <a:endParaRPr lang="tr-TR" altLang="ja-JP" sz="1600" dirty="0">
              <a:latin typeface="Arial" charset="0"/>
            </a:endParaRPr>
          </a:p>
          <a:p>
            <a:pPr algn="just"/>
            <a:endParaRPr lang="tr-TR" sz="1600" dirty="0" smtClean="0"/>
          </a:p>
          <a:p>
            <a:pPr marL="0" indent="0" algn="just">
              <a:buNone/>
            </a:pPr>
            <a:r>
              <a:rPr lang="tr-TR" sz="1600" dirty="0" smtClean="0"/>
              <a:t> </a:t>
            </a:r>
          </a:p>
          <a:p>
            <a:pPr algn="just"/>
            <a:endParaRPr lang="tr-TR" sz="1600" b="1" dirty="0" smtClean="0"/>
          </a:p>
          <a:p>
            <a:pPr algn="just" eaLnBrk="1" hangingPunct="1">
              <a:buFontTx/>
              <a:buNone/>
              <a:defRPr/>
            </a:pPr>
            <a:endParaRPr lang="tr-TR" sz="1600" dirty="0" smtClean="0"/>
          </a:p>
          <a:p>
            <a:pPr algn="just" eaLnBrk="1" hangingPunct="1">
              <a:buFontTx/>
              <a:buNone/>
              <a:defRPr/>
            </a:pPr>
            <a:endParaRPr lang="tr-TR" sz="1600" dirty="0" smtClean="0"/>
          </a:p>
          <a:p>
            <a:pPr algn="just" eaLnBrk="1" hangingPunct="1">
              <a:buFontTx/>
              <a:buNone/>
              <a:defRPr/>
            </a:pPr>
            <a:endParaRPr lang="tr-TR" sz="1600" dirty="0" smtClean="0"/>
          </a:p>
          <a:p>
            <a:pPr algn="just" eaLnBrk="1" hangingPunct="1">
              <a:buFontTx/>
              <a:buNone/>
              <a:defRPr/>
            </a:pPr>
            <a:endParaRPr lang="tr-TR" sz="1600" dirty="0" smtClean="0"/>
          </a:p>
          <a:p>
            <a:pPr algn="just" eaLnBrk="1" hangingPunct="1">
              <a:defRPr/>
            </a:pPr>
            <a:endParaRPr lang="tr-TR" sz="1600" dirty="0" smtClean="0"/>
          </a:p>
        </p:txBody>
      </p:sp>
      <p:graphicFrame>
        <p:nvGraphicFramePr>
          <p:cNvPr id="4" name="Table 3"/>
          <p:cNvGraphicFramePr>
            <a:graphicFrameLocks noGrp="1"/>
          </p:cNvGraphicFramePr>
          <p:nvPr>
            <p:extLst>
              <p:ext uri="{D42A27DB-BD31-4B8C-83A1-F6EECF244321}">
                <p14:modId xmlns:p14="http://schemas.microsoft.com/office/powerpoint/2010/main" val="3098187221"/>
              </p:ext>
            </p:extLst>
          </p:nvPr>
        </p:nvGraphicFramePr>
        <p:xfrm>
          <a:off x="1259632" y="5391562"/>
          <a:ext cx="6888162" cy="1349806"/>
        </p:xfrm>
        <a:graphic>
          <a:graphicData uri="http://schemas.openxmlformats.org/drawingml/2006/table">
            <a:tbl>
              <a:tblPr/>
              <a:tblGrid>
                <a:gridCol w="1127125"/>
                <a:gridCol w="1628775"/>
                <a:gridCol w="1376362"/>
                <a:gridCol w="1377950"/>
                <a:gridCol w="1377950"/>
              </a:tblGrid>
              <a:tr h="6183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err="1" smtClean="0">
                          <a:ln>
                            <a:noFill/>
                          </a:ln>
                          <a:solidFill>
                            <a:srgbClr val="FFFFFF"/>
                          </a:solidFill>
                          <a:effectLst/>
                          <a:latin typeface="Arial" charset="0"/>
                          <a:ea typeface="ＭＳ Ｐゴシック" charset="0"/>
                        </a:rPr>
                        <a:t>Po</a:t>
                      </a:r>
                      <a:r>
                        <a:rPr kumimoji="0" lang="en-US" sz="1600" b="1" i="0" u="none" strike="noStrike" cap="none" normalizeH="0" baseline="0" dirty="0" smtClean="0">
                          <a:ln>
                            <a:noFill/>
                          </a:ln>
                          <a:solidFill>
                            <a:srgbClr val="FFFFFF"/>
                          </a:solidFill>
                          <a:effectLst/>
                          <a:latin typeface="Arial" charset="0"/>
                          <a:ea typeface="ＭＳ Ｐゴシック" charset="0"/>
                        </a:rPr>
                        <a:t>s</a:t>
                      </a:r>
                      <a:r>
                        <a:rPr kumimoji="0" lang="tr-TR" sz="1600" b="1" i="0" u="none" strike="noStrike" cap="none" normalizeH="0" baseline="0" dirty="0" smtClean="0">
                          <a:ln>
                            <a:noFill/>
                          </a:ln>
                          <a:solidFill>
                            <a:srgbClr val="FFFFFF"/>
                          </a:solidFill>
                          <a:effectLst/>
                          <a:latin typeface="Arial" charset="0"/>
                          <a:ea typeface="ＭＳ Ｐゴシック" charset="0"/>
                        </a:rPr>
                        <a:t>.</a:t>
                      </a:r>
                      <a:endParaRPr kumimoji="0" lang="tr-TR" sz="1600" b="1" i="0" u="none" strike="noStrike" cap="none" normalizeH="0" baseline="0" dirty="0">
                        <a:ln>
                          <a:noFill/>
                        </a:ln>
                        <a:solidFill>
                          <a:srgbClr val="FFFFFF"/>
                        </a:solidFill>
                        <a:effectLst/>
                        <a:latin typeface="Arial" charset="0"/>
                        <a:ea typeface="ＭＳ Ｐゴシック" charset="0"/>
                      </a:endParaRP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Arial" charset="0"/>
                          <a:ea typeface="ＭＳ Ｐゴシック" charset="0"/>
                        </a:rPr>
                        <a:t>2013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rPr>
                        <a:t>End of September</a:t>
                      </a:r>
                      <a:endParaRPr kumimoji="0" lang="tr-TR" sz="1200" b="1" i="0" u="none" strike="noStrike" cap="none" normalizeH="0" baseline="0" dirty="0">
                        <a:ln>
                          <a:noFill/>
                        </a:ln>
                        <a:solidFill>
                          <a:srgbClr val="FFFFFF"/>
                        </a:solidFill>
                        <a:effectLst/>
                        <a:latin typeface="Arial" charset="0"/>
                        <a:ea typeface="ＭＳ Ｐゴシック" charset="0"/>
                      </a:endParaRP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Arial" charset="0"/>
                          <a:ea typeface="ＭＳ Ｐゴシック" charset="0"/>
                        </a:rPr>
                        <a:t>2014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rPr>
                        <a:t>End of September</a:t>
                      </a:r>
                      <a:endParaRPr kumimoji="0" lang="tr-TR" sz="1800" b="1" i="0" u="none" strike="noStrike" cap="none" normalizeH="0" baseline="0" dirty="0">
                        <a:ln>
                          <a:noFill/>
                        </a:ln>
                        <a:solidFill>
                          <a:srgbClr val="FFFFFF"/>
                        </a:solidFill>
                        <a:effectLst/>
                        <a:latin typeface="Arial" charset="0"/>
                        <a:ea typeface="ＭＳ Ｐゴシック" charset="0"/>
                      </a:endParaRP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a:ln>
                          <a:noFill/>
                        </a:ln>
                        <a:solidFill>
                          <a:srgbClr val="000000"/>
                        </a:solidFill>
                        <a:effectLst/>
                        <a:latin typeface="Arial" charset="0"/>
                        <a:ea typeface="ＭＳ Ｐゴシック" charset="0"/>
                      </a:endParaRP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Arial" charset="0"/>
                          <a:ea typeface="ＭＳ Ｐゴシック" charset="0"/>
                        </a:rPr>
                        <a:t>ton</a:t>
                      </a: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charset="0"/>
                          <a:ea typeface="ＭＳ Ｐゴシック" charset="0"/>
                        </a:rPr>
                        <a:t>mil</a:t>
                      </a:r>
                      <a:r>
                        <a:rPr kumimoji="0" lang="en-US" sz="1200" b="0" i="0" u="none" strike="noStrike" cap="none" normalizeH="0" baseline="0" dirty="0" err="1" smtClean="0">
                          <a:ln>
                            <a:noFill/>
                          </a:ln>
                          <a:solidFill>
                            <a:srgbClr val="000000"/>
                          </a:solidFill>
                          <a:effectLst/>
                          <a:latin typeface="Arial" charset="0"/>
                          <a:ea typeface="ＭＳ Ｐゴシック" charset="0"/>
                        </a:rPr>
                        <a:t>li</a:t>
                      </a:r>
                      <a:r>
                        <a:rPr kumimoji="0" lang="tr-TR" sz="1200" b="0" i="0" u="none" strike="noStrike" cap="none" normalizeH="0" baseline="0" dirty="0" smtClean="0">
                          <a:ln>
                            <a:noFill/>
                          </a:ln>
                          <a:solidFill>
                            <a:srgbClr val="000000"/>
                          </a:solidFill>
                          <a:effectLst/>
                          <a:latin typeface="Arial" charset="0"/>
                          <a:ea typeface="ＭＳ Ｐゴシック" charset="0"/>
                        </a:rPr>
                        <a:t>on USD</a:t>
                      </a:r>
                      <a:endParaRPr kumimoji="0" lang="tr-TR" sz="1200" b="0" i="0" u="none" strike="noStrike" cap="none" normalizeH="0" baseline="0" dirty="0">
                        <a:ln>
                          <a:noFill/>
                        </a:ln>
                        <a:solidFill>
                          <a:srgbClr val="000000"/>
                        </a:solidFill>
                        <a:effectLst/>
                        <a:latin typeface="Arial" charset="0"/>
                        <a:ea typeface="ＭＳ Ｐゴシック" charset="0"/>
                      </a:endParaRP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Arial" charset="0"/>
                          <a:ea typeface="ＭＳ Ｐゴシック" charset="0"/>
                        </a:rPr>
                        <a:t>ton</a:t>
                      </a: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charset="0"/>
                        </a:rPr>
                        <a:t>m</a:t>
                      </a:r>
                      <a:r>
                        <a:rPr kumimoji="0" lang="tr-TR" sz="1200" b="0" i="0" u="none" strike="noStrike" cap="none" normalizeH="0" baseline="0" dirty="0" smtClean="0">
                          <a:ln>
                            <a:noFill/>
                          </a:ln>
                          <a:solidFill>
                            <a:srgbClr val="000000"/>
                          </a:solidFill>
                          <a:effectLst/>
                          <a:latin typeface="Arial" charset="0"/>
                          <a:ea typeface="ＭＳ Ｐゴシック" charset="0"/>
                        </a:rPr>
                        <a:t>il</a:t>
                      </a:r>
                      <a:r>
                        <a:rPr kumimoji="0" lang="en-US" sz="1200" b="0" i="0" u="none" strike="noStrike" cap="none" normalizeH="0" baseline="0" dirty="0" err="1" smtClean="0">
                          <a:ln>
                            <a:noFill/>
                          </a:ln>
                          <a:solidFill>
                            <a:srgbClr val="000000"/>
                          </a:solidFill>
                          <a:effectLst/>
                          <a:latin typeface="Arial" charset="0"/>
                          <a:ea typeface="ＭＳ Ｐゴシック" charset="0"/>
                        </a:rPr>
                        <a:t>li</a:t>
                      </a:r>
                      <a:r>
                        <a:rPr kumimoji="0" lang="tr-TR" sz="1200" b="0" i="0" u="none" strike="noStrike" cap="none" normalizeH="0" baseline="0" dirty="0" smtClean="0">
                          <a:ln>
                            <a:noFill/>
                          </a:ln>
                          <a:solidFill>
                            <a:srgbClr val="000000"/>
                          </a:solidFill>
                          <a:effectLst/>
                          <a:latin typeface="Arial" charset="0"/>
                          <a:ea typeface="ＭＳ Ｐゴシック" charset="0"/>
                        </a:rPr>
                        <a:t>on USD</a:t>
                      </a:r>
                      <a:endParaRPr kumimoji="0" lang="tr-TR" sz="1200" b="0" i="0" u="none" strike="noStrike" cap="none" normalizeH="0" baseline="0" dirty="0">
                        <a:ln>
                          <a:noFill/>
                        </a:ln>
                        <a:solidFill>
                          <a:srgbClr val="000000"/>
                        </a:solidFill>
                        <a:effectLst/>
                        <a:latin typeface="Arial" charset="0"/>
                        <a:ea typeface="ＭＳ Ｐゴシック" charset="0"/>
                      </a:endParaRP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Arial" charset="0"/>
                          <a:ea typeface="ＭＳ Ｐゴシック" charset="0"/>
                        </a:rPr>
                        <a:t>7220</a:t>
                      </a:r>
                      <a:endParaRPr kumimoji="0" lang="tr-TR" sz="1800" b="0" i="0" u="none" strike="noStrike" cap="none" normalizeH="0" baseline="0" dirty="0">
                        <a:ln>
                          <a:noFill/>
                        </a:ln>
                        <a:solidFill>
                          <a:srgbClr val="000000"/>
                        </a:solidFill>
                        <a:effectLst/>
                        <a:latin typeface="Arial" charset="0"/>
                        <a:ea typeface="ＭＳ Ｐゴシック" charset="0"/>
                      </a:endParaRP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charset="0"/>
                          <a:ea typeface="ＭＳ Ｐゴシック" charset="0"/>
                        </a:rPr>
                        <a:t>  </a:t>
                      </a:r>
                      <a:r>
                        <a:rPr kumimoji="0" lang="tr-TR" sz="1800" b="0" i="0" u="none" strike="noStrike" cap="none" normalizeH="0" baseline="0" smtClean="0">
                          <a:ln>
                            <a:noFill/>
                          </a:ln>
                          <a:solidFill>
                            <a:srgbClr val="000000"/>
                          </a:solidFill>
                          <a:effectLst/>
                          <a:latin typeface="Arial" charset="0"/>
                          <a:ea typeface="ＭＳ Ｐゴシック" charset="0"/>
                        </a:rPr>
                        <a:t>34,674</a:t>
                      </a:r>
                      <a:endParaRPr kumimoji="0" lang="tr-TR" sz="1800" b="0" i="0" u="none" strike="noStrike" cap="none" normalizeH="0" baseline="0" dirty="0">
                        <a:ln>
                          <a:noFill/>
                        </a:ln>
                        <a:solidFill>
                          <a:srgbClr val="000000"/>
                        </a:solidFill>
                        <a:effectLst/>
                        <a:latin typeface="Arial" charset="0"/>
                        <a:ea typeface="ＭＳ Ｐゴシック" charset="0"/>
                      </a:endParaRP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Arial" charset="0"/>
                          <a:ea typeface="ＭＳ Ｐゴシック" charset="0"/>
                        </a:rPr>
                        <a:t>  81</a:t>
                      </a: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charset="0"/>
                          <a:ea typeface="ＭＳ Ｐゴシック" charset="0"/>
                        </a:rPr>
                        <a:t>  </a:t>
                      </a:r>
                      <a:r>
                        <a:rPr kumimoji="0" lang="tr-TR" sz="1800" b="0" i="0" u="none" strike="noStrike" cap="none" normalizeH="0" baseline="0" smtClean="0">
                          <a:ln>
                            <a:noFill/>
                          </a:ln>
                          <a:solidFill>
                            <a:srgbClr val="000000"/>
                          </a:solidFill>
                          <a:effectLst/>
                          <a:latin typeface="Arial" charset="0"/>
                          <a:ea typeface="ＭＳ Ｐゴシック" charset="0"/>
                        </a:rPr>
                        <a:t>42,981</a:t>
                      </a:r>
                      <a:endParaRPr kumimoji="0" lang="tr-TR" sz="1800" b="0" i="0" u="none" strike="noStrike" cap="none" normalizeH="0" baseline="0" dirty="0">
                        <a:ln>
                          <a:noFill/>
                        </a:ln>
                        <a:solidFill>
                          <a:srgbClr val="000000"/>
                        </a:solidFill>
                        <a:effectLst/>
                        <a:latin typeface="Arial" charset="0"/>
                        <a:ea typeface="ＭＳ Ｐゴシック" charset="0"/>
                      </a:endParaRP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Arial" charset="0"/>
                          <a:ea typeface="ＭＳ Ｐゴシック" charset="0"/>
                        </a:rPr>
                        <a:t>  97</a:t>
                      </a:r>
                    </a:p>
                  </a:txBody>
                  <a:tcPr marL="91441" marR="91441"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pic>
        <p:nvPicPr>
          <p:cNvPr id="5"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1"/>
            <a:ext cx="2123728" cy="122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CC4B6EB-EB22-0249-9398-DFB037DCDE64}" type="slidenum">
              <a:rPr lang="tr-TR" smtClean="0"/>
              <a:pPr/>
              <a:t>20</a:t>
            </a:fld>
            <a:endParaRPr lang="tr-TR"/>
          </a:p>
        </p:txBody>
      </p:sp>
    </p:spTree>
    <p:extLst>
      <p:ext uri="{BB962C8B-B14F-4D97-AF65-F5344CB8AC3E}">
        <p14:creationId xmlns:p14="http://schemas.microsoft.com/office/powerpoint/2010/main" val="4113259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blinds(horizontal)">
                                      <p:cBhvr>
                                        <p:cTn id="22" dur="500"/>
                                        <p:tgtEl>
                                          <p:spTgt spid="51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Effect transition="in" filter="blinds(horizontal)">
                                      <p:cBhvr>
                                        <p:cTn id="27" dur="500"/>
                                        <p:tgtEl>
                                          <p:spTgt spid="512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23">
                                            <p:txEl>
                                              <p:pRg st="11" end="11"/>
                                            </p:txEl>
                                          </p:spTgt>
                                        </p:tgtEl>
                                        <p:attrNameLst>
                                          <p:attrName>style.visibility</p:attrName>
                                        </p:attrNameLst>
                                      </p:cBhvr>
                                      <p:to>
                                        <p:strVal val="visible"/>
                                      </p:to>
                                    </p:set>
                                    <p:animEffect transition="in" filter="blinds(horizontal)">
                                      <p:cBhvr>
                                        <p:cTn id="32" dur="500"/>
                                        <p:tgtEl>
                                          <p:spTgt spid="51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99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4"/>
          <p:cNvSpPr txBox="1">
            <a:spLocks noChangeArrowheads="1"/>
          </p:cNvSpPr>
          <p:nvPr/>
        </p:nvSpPr>
        <p:spPr bwMode="auto">
          <a:xfrm>
            <a:off x="467544" y="1196752"/>
            <a:ext cx="7704137"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1600" dirty="0" smtClean="0"/>
              <a:t>Approximately 40% of the stainless steel products in the 7219</a:t>
            </a:r>
            <a:r>
              <a:rPr lang="en-US" sz="1600" baseline="30000" dirty="0" smtClean="0"/>
              <a:t>th</a:t>
            </a:r>
            <a:r>
              <a:rPr lang="en-US" sz="1600" dirty="0" smtClean="0"/>
              <a:t> position are imported by PASDER member companies, turned into final products in different sectors and most of them are exported.</a:t>
            </a:r>
            <a:endParaRPr lang="tr-TR" sz="1600" dirty="0" smtClean="0">
              <a:solidFill>
                <a:srgbClr val="000000"/>
              </a:solidFill>
            </a:endParaRPr>
          </a:p>
          <a:p>
            <a:pPr algn="just" eaLnBrk="1" hangingPunct="1"/>
            <a:endParaRPr lang="tr-TR" sz="1600" dirty="0">
              <a:solidFill>
                <a:srgbClr val="000000"/>
              </a:solidFill>
            </a:endParaRPr>
          </a:p>
          <a:p>
            <a:pPr algn="just" eaLnBrk="1" hangingPunct="1"/>
            <a:r>
              <a:rPr lang="en-US" sz="1600" dirty="0" smtClean="0">
                <a:solidFill>
                  <a:srgbClr val="000000"/>
                </a:solidFill>
              </a:rPr>
              <a:t>Since the share of these products imported with reasonable prices from Far East </a:t>
            </a:r>
            <a:r>
              <a:rPr lang="en-US" sz="1600" smtClean="0">
                <a:solidFill>
                  <a:srgbClr val="000000"/>
                </a:solidFill>
              </a:rPr>
              <a:t>countries within the final products </a:t>
            </a:r>
            <a:r>
              <a:rPr lang="tr-TR" sz="1600" smtClean="0">
                <a:solidFill>
                  <a:srgbClr val="000000"/>
                </a:solidFill>
              </a:rPr>
              <a:t>was </a:t>
            </a:r>
            <a:r>
              <a:rPr lang="en-US" sz="1600" smtClean="0">
                <a:solidFill>
                  <a:srgbClr val="000000"/>
                </a:solidFill>
              </a:rPr>
              <a:t>very high before </a:t>
            </a:r>
            <a:r>
              <a:rPr lang="en-US" sz="1600" dirty="0" smtClean="0">
                <a:solidFill>
                  <a:srgbClr val="000000"/>
                </a:solidFill>
              </a:rPr>
              <a:t>increasing the customs taxes on mentioned stainless </a:t>
            </a:r>
            <a:r>
              <a:rPr lang="en-US" sz="1600" smtClean="0">
                <a:solidFill>
                  <a:srgbClr val="000000"/>
                </a:solidFill>
              </a:rPr>
              <a:t>steel product</a:t>
            </a:r>
            <a:r>
              <a:rPr lang="tr-TR" sz="1600" smtClean="0">
                <a:solidFill>
                  <a:srgbClr val="000000"/>
                </a:solidFill>
              </a:rPr>
              <a:t>s</a:t>
            </a:r>
            <a:r>
              <a:rPr lang="en-US" sz="1600" smtClean="0">
                <a:solidFill>
                  <a:srgbClr val="000000"/>
                </a:solidFill>
              </a:rPr>
              <a:t>, </a:t>
            </a:r>
            <a:r>
              <a:rPr lang="en-US" sz="1600" dirty="0" smtClean="0">
                <a:solidFill>
                  <a:srgbClr val="000000"/>
                </a:solidFill>
              </a:rPr>
              <a:t>their return to our </a:t>
            </a:r>
            <a:r>
              <a:rPr lang="en-US" sz="1600" smtClean="0">
                <a:solidFill>
                  <a:srgbClr val="000000"/>
                </a:solidFill>
              </a:rPr>
              <a:t>country </a:t>
            </a:r>
            <a:r>
              <a:rPr lang="tr-TR" sz="1600" smtClean="0">
                <a:solidFill>
                  <a:srgbClr val="000000"/>
                </a:solidFill>
              </a:rPr>
              <a:t>was </a:t>
            </a:r>
            <a:r>
              <a:rPr lang="en-US" sz="1600" smtClean="0">
                <a:solidFill>
                  <a:srgbClr val="000000"/>
                </a:solidFill>
              </a:rPr>
              <a:t>also </a:t>
            </a:r>
            <a:r>
              <a:rPr lang="en-US" sz="1600" dirty="0" smtClean="0">
                <a:solidFill>
                  <a:srgbClr val="000000"/>
                </a:solidFill>
              </a:rPr>
              <a:t>high, but after the precautions taken in terms </a:t>
            </a:r>
            <a:r>
              <a:rPr lang="en-US" sz="1600" smtClean="0">
                <a:solidFill>
                  <a:srgbClr val="000000"/>
                </a:solidFill>
              </a:rPr>
              <a:t>of protection</a:t>
            </a:r>
            <a:r>
              <a:rPr lang="tr-TR" sz="1600" smtClean="0">
                <a:solidFill>
                  <a:srgbClr val="000000"/>
                </a:solidFill>
              </a:rPr>
              <a:t>,</a:t>
            </a:r>
            <a:r>
              <a:rPr lang="en-US" sz="1600" smtClean="0">
                <a:solidFill>
                  <a:srgbClr val="000000"/>
                </a:solidFill>
              </a:rPr>
              <a:t> </a:t>
            </a:r>
            <a:r>
              <a:rPr lang="en-US" sz="1600" dirty="0" smtClean="0">
                <a:solidFill>
                  <a:srgbClr val="000000"/>
                </a:solidFill>
              </a:rPr>
              <a:t>the prices in our </a:t>
            </a:r>
            <a:r>
              <a:rPr lang="en-US" sz="1600" smtClean="0">
                <a:solidFill>
                  <a:srgbClr val="000000"/>
                </a:solidFill>
              </a:rPr>
              <a:t>country </a:t>
            </a:r>
            <a:r>
              <a:rPr lang="tr-TR" sz="1600" smtClean="0">
                <a:solidFill>
                  <a:srgbClr val="000000"/>
                </a:solidFill>
              </a:rPr>
              <a:t>has </a:t>
            </a:r>
            <a:r>
              <a:rPr lang="en-US" sz="1600" smtClean="0">
                <a:solidFill>
                  <a:srgbClr val="000000"/>
                </a:solidFill>
              </a:rPr>
              <a:t>exceeded </a:t>
            </a:r>
            <a:r>
              <a:rPr lang="en-US" sz="1600" dirty="0" smtClean="0">
                <a:solidFill>
                  <a:srgbClr val="000000"/>
                </a:solidFill>
              </a:rPr>
              <a:t>the prices in the world. </a:t>
            </a:r>
            <a:endParaRPr lang="tr-TR" sz="1600" dirty="0" smtClean="0">
              <a:solidFill>
                <a:srgbClr val="000000"/>
              </a:solidFill>
            </a:endParaRPr>
          </a:p>
          <a:p>
            <a:pPr algn="just" eaLnBrk="1" hangingPunct="1"/>
            <a:endParaRPr lang="tr-TR" sz="1600" dirty="0">
              <a:solidFill>
                <a:srgbClr val="000000"/>
              </a:solidFill>
            </a:endParaRPr>
          </a:p>
          <a:p>
            <a:pPr algn="just" eaLnBrk="1" hangingPunct="1"/>
            <a:r>
              <a:rPr lang="en-US" sz="1600" dirty="0" smtClean="0">
                <a:solidFill>
                  <a:srgbClr val="000000"/>
                </a:solidFill>
              </a:rPr>
              <a:t>This </a:t>
            </a:r>
            <a:r>
              <a:rPr lang="en-US" sz="1600" smtClean="0">
                <a:solidFill>
                  <a:srgbClr val="000000"/>
                </a:solidFill>
              </a:rPr>
              <a:t>situation </a:t>
            </a:r>
            <a:r>
              <a:rPr lang="tr-TR" sz="1600" smtClean="0">
                <a:solidFill>
                  <a:srgbClr val="000000"/>
                </a:solidFill>
              </a:rPr>
              <a:t>has </a:t>
            </a:r>
            <a:r>
              <a:rPr lang="en-US" sz="1600" smtClean="0">
                <a:solidFill>
                  <a:srgbClr val="000000"/>
                </a:solidFill>
              </a:rPr>
              <a:t>negatively </a:t>
            </a:r>
            <a:r>
              <a:rPr lang="tr-TR" sz="1600" dirty="0" smtClean="0">
                <a:solidFill>
                  <a:srgbClr val="000000"/>
                </a:solidFill>
              </a:rPr>
              <a:t>a</a:t>
            </a:r>
            <a:r>
              <a:rPr lang="en-US" sz="1600" smtClean="0">
                <a:solidFill>
                  <a:srgbClr val="000000"/>
                </a:solidFill>
              </a:rPr>
              <a:t>ffected </a:t>
            </a:r>
            <a:r>
              <a:rPr lang="en-US" sz="1600" dirty="0" smtClean="0">
                <a:solidFill>
                  <a:srgbClr val="000000"/>
                </a:solidFill>
              </a:rPr>
              <a:t>the competitiveness in export and market share of many companies from different sectors such as automotive, white appliances, kitchenware, construction, chemistry, machine production and industrial production which use stainless steel as input and play an important role in export. </a:t>
            </a:r>
            <a:endParaRPr lang="tr-TR" sz="1600" dirty="0" smtClean="0">
              <a:solidFill>
                <a:srgbClr val="000000"/>
              </a:solidFill>
            </a:endParaRPr>
          </a:p>
          <a:p>
            <a:pPr algn="just" eaLnBrk="1" hangingPunct="1">
              <a:buFont typeface="Arial" charset="0"/>
              <a:buChar char="•"/>
            </a:pPr>
            <a:endParaRPr lang="tr-TR" sz="1600" dirty="0">
              <a:solidFill>
                <a:srgbClr val="000000"/>
              </a:solidFill>
            </a:endParaRPr>
          </a:p>
          <a:p>
            <a:pPr algn="just" eaLnBrk="1" hangingPunct="1"/>
            <a:r>
              <a:rPr lang="en-US" sz="1600" dirty="0" smtClean="0">
                <a:solidFill>
                  <a:srgbClr val="000000"/>
                </a:solidFill>
              </a:rPr>
              <a:t>The cost increases occurring in products consumed inland due to the same reason create an inflationary pressure and at the same time set ground for import of final products produced abroad.</a:t>
            </a:r>
            <a:endParaRPr lang="tr-TR" sz="1600" dirty="0">
              <a:solidFill>
                <a:srgbClr val="000000"/>
              </a:solidFill>
            </a:endParaRPr>
          </a:p>
          <a:p>
            <a:pPr algn="just" eaLnBrk="1" hangingPunct="1"/>
            <a:endParaRPr lang="tr-TR" sz="1600" dirty="0"/>
          </a:p>
        </p:txBody>
      </p:sp>
      <p:sp>
        <p:nvSpPr>
          <p:cNvPr id="26629" name="TextBox 5"/>
          <p:cNvSpPr txBox="1">
            <a:spLocks noChangeArrowheads="1"/>
          </p:cNvSpPr>
          <p:nvPr/>
        </p:nvSpPr>
        <p:spPr bwMode="auto">
          <a:xfrm>
            <a:off x="500034" y="5780782"/>
            <a:ext cx="7704138" cy="10772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1600" b="1" dirty="0" smtClean="0"/>
              <a:t>The 8% protection brought to the stainless steel sector does not benefit the industry of the country</a:t>
            </a:r>
            <a:r>
              <a:rPr lang="tr-TR" sz="1600" b="1" dirty="0" smtClean="0"/>
              <a:t>, </a:t>
            </a:r>
            <a:r>
              <a:rPr lang="en-US" sz="1600" b="1" dirty="0" smtClean="0"/>
              <a:t>harms the </a:t>
            </a:r>
            <a:r>
              <a:rPr lang="en-US" sz="1600" b="1" smtClean="0"/>
              <a:t>competitiveness </a:t>
            </a:r>
            <a:r>
              <a:rPr lang="tr-TR" sz="1600" b="1" smtClean="0"/>
              <a:t>of </a:t>
            </a:r>
            <a:r>
              <a:rPr lang="en-US" sz="1600" b="1" smtClean="0"/>
              <a:t>industries </a:t>
            </a:r>
            <a:r>
              <a:rPr lang="en-US" sz="1600" b="1" dirty="0" smtClean="0"/>
              <a:t>where these products are used as intermediate goods</a:t>
            </a:r>
            <a:r>
              <a:rPr lang="tr-TR" sz="1600" b="1" dirty="0" smtClean="0"/>
              <a:t>, </a:t>
            </a:r>
            <a:r>
              <a:rPr lang="en-US" sz="1600" b="1" dirty="0" smtClean="0"/>
              <a:t>leads up import while preventing export. </a:t>
            </a:r>
            <a:endParaRPr lang="tr-TR" sz="1600" b="1" dirty="0"/>
          </a:p>
        </p:txBody>
      </p:sp>
      <p:sp>
        <p:nvSpPr>
          <p:cNvPr id="2" name="Slide Number Placeholder 1"/>
          <p:cNvSpPr>
            <a:spLocks noGrp="1"/>
          </p:cNvSpPr>
          <p:nvPr>
            <p:ph type="sldNum" sz="quarter" idx="12"/>
          </p:nvPr>
        </p:nvSpPr>
        <p:spPr/>
        <p:txBody>
          <a:bodyPr/>
          <a:lstStyle/>
          <a:p>
            <a:fld id="{7CC4B6EB-EB22-0249-9398-DFB037DCDE64}" type="slidenum">
              <a:rPr lang="tr-TR" smtClean="0"/>
              <a:pPr/>
              <a:t>21</a:t>
            </a:fld>
            <a:endParaRPr lang="tr-TR" dirty="0"/>
          </a:p>
        </p:txBody>
      </p:sp>
      <p:sp>
        <p:nvSpPr>
          <p:cNvPr id="8" name="Rectangle 2"/>
          <p:cNvSpPr>
            <a:spLocks noGrp="1" noChangeArrowheads="1"/>
          </p:cNvSpPr>
          <p:nvPr>
            <p:ph type="title"/>
          </p:nvPr>
        </p:nvSpPr>
        <p:spPr>
          <a:xfrm>
            <a:off x="590872" y="53752"/>
            <a:ext cx="8229600" cy="1143000"/>
          </a:xfrm>
        </p:spPr>
        <p:txBody>
          <a:bodyPr/>
          <a:lstStyle/>
          <a:p>
            <a:pPr eaLnBrk="1" hangingPunct="1">
              <a:defRPr/>
            </a:pPr>
            <a:r>
              <a:rPr lang="en-US" sz="2400" b="1" dirty="0" smtClean="0">
                <a:solidFill>
                  <a:srgbClr val="33CCFF"/>
                </a:solidFill>
              </a:rPr>
              <a:t>Products with Customs Tariff No. 7219</a:t>
            </a:r>
            <a:endParaRPr lang="tr-TR" sz="2400" b="1" dirty="0" smtClean="0">
              <a:solidFill>
                <a:srgbClr val="33CCFF"/>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74848" y="44624"/>
            <a:ext cx="8229600" cy="1143000"/>
          </a:xfrm>
        </p:spPr>
        <p:txBody>
          <a:bodyPr/>
          <a:lstStyle/>
          <a:p>
            <a:pPr eaLnBrk="1" hangingPunct="1"/>
            <a:r>
              <a:rPr lang="tr-TR" sz="2400" b="1" dirty="0">
                <a:solidFill>
                  <a:srgbClr val="33CCFF"/>
                </a:solidFill>
                <a:latin typeface="Arial" charset="0"/>
              </a:rPr>
              <a:t>PASDER </a:t>
            </a:r>
            <a:r>
              <a:rPr lang="en-US" sz="2400" b="1" dirty="0" smtClean="0">
                <a:solidFill>
                  <a:srgbClr val="33CCFF"/>
                </a:solidFill>
                <a:latin typeface="Arial" charset="0"/>
              </a:rPr>
              <a:t>Views</a:t>
            </a:r>
            <a:endParaRPr lang="tr-TR" sz="2400" b="1" dirty="0">
              <a:solidFill>
                <a:srgbClr val="33CCFF"/>
              </a:solidFill>
              <a:latin typeface="Arial" charset="0"/>
            </a:endParaRPr>
          </a:p>
        </p:txBody>
      </p:sp>
      <p:sp>
        <p:nvSpPr>
          <p:cNvPr id="27651" name="Content Placeholder 7"/>
          <p:cNvSpPr>
            <a:spLocks noGrp="1"/>
          </p:cNvSpPr>
          <p:nvPr>
            <p:ph idx="1"/>
          </p:nvPr>
        </p:nvSpPr>
        <p:spPr>
          <a:xfrm>
            <a:off x="251520" y="1268387"/>
            <a:ext cx="8748464" cy="4896917"/>
          </a:xfrm>
        </p:spPr>
        <p:txBody>
          <a:bodyPr/>
          <a:lstStyle/>
          <a:p>
            <a:pPr marL="0" indent="0" algn="just">
              <a:buNone/>
            </a:pPr>
            <a:r>
              <a:rPr lang="en-US" sz="1600" dirty="0" smtClean="0">
                <a:latin typeface="Arial" charset="0"/>
              </a:rPr>
              <a:t>The industry sector corresponds to 17% of the national income in terms of revenue. As of the end of 2013, taking into consideration the national growth equivalent to 4.1% in terms of production;</a:t>
            </a:r>
            <a:endParaRPr lang="tr-TR" sz="1600" dirty="0" smtClean="0">
              <a:latin typeface="Arial" charset="0"/>
            </a:endParaRPr>
          </a:p>
          <a:p>
            <a:pPr algn="just"/>
            <a:endParaRPr lang="tr-TR" sz="1600" dirty="0" smtClean="0">
              <a:latin typeface="Arial" charset="0"/>
            </a:endParaRPr>
          </a:p>
          <a:p>
            <a:r>
              <a:rPr lang="en-US" sz="1600" b="1" dirty="0" smtClean="0">
                <a:latin typeface="Arial" charset="0"/>
              </a:rPr>
              <a:t>Banking </a:t>
            </a:r>
            <a:r>
              <a:rPr lang="en-US" sz="1600" b="1" smtClean="0">
                <a:latin typeface="Arial" charset="0"/>
              </a:rPr>
              <a:t>and finance</a:t>
            </a:r>
            <a:r>
              <a:rPr lang="tr-TR" sz="1600" b="1" smtClean="0">
                <a:latin typeface="Arial" charset="0"/>
              </a:rPr>
              <a:t> 1.3</a:t>
            </a:r>
            <a:endParaRPr lang="tr-TR" sz="1600" b="1" dirty="0">
              <a:latin typeface="Arial" charset="0"/>
            </a:endParaRPr>
          </a:p>
          <a:p>
            <a:r>
              <a:rPr lang="tr-TR" sz="1600" b="1" dirty="0" smtClean="0">
                <a:latin typeface="Arial" charset="0"/>
              </a:rPr>
              <a:t>T</a:t>
            </a:r>
            <a:r>
              <a:rPr lang="en-US" sz="1600" b="1" err="1" smtClean="0">
                <a:latin typeface="Arial" charset="0"/>
              </a:rPr>
              <a:t>rade</a:t>
            </a:r>
            <a:r>
              <a:rPr lang="tr-TR" sz="1600" b="1" smtClean="0">
                <a:latin typeface="Arial" charset="0"/>
              </a:rPr>
              <a:t> 0.6</a:t>
            </a:r>
            <a:endParaRPr lang="tr-TR" sz="1600" b="1" dirty="0">
              <a:latin typeface="Arial" charset="0"/>
            </a:endParaRPr>
          </a:p>
          <a:p>
            <a:r>
              <a:rPr lang="en-US" sz="1600" b="1" dirty="0" smtClean="0">
                <a:latin typeface="Arial" charset="0"/>
              </a:rPr>
              <a:t>Transportation and </a:t>
            </a:r>
            <a:r>
              <a:rPr lang="en-US" sz="1600" b="1" smtClean="0">
                <a:latin typeface="Arial" charset="0"/>
              </a:rPr>
              <a:t>storage </a:t>
            </a:r>
            <a:r>
              <a:rPr lang="tr-TR" sz="1600" b="1" smtClean="0">
                <a:latin typeface="Arial" charset="0"/>
              </a:rPr>
              <a:t>0.5</a:t>
            </a:r>
            <a:endParaRPr lang="tr-TR" sz="1600" b="1" dirty="0">
              <a:latin typeface="Arial" charset="0"/>
            </a:endParaRPr>
          </a:p>
          <a:p>
            <a:r>
              <a:rPr lang="en-US" sz="1600" b="1" smtClean="0">
                <a:latin typeface="Arial" charset="0"/>
              </a:rPr>
              <a:t>Construction</a:t>
            </a:r>
            <a:r>
              <a:rPr lang="tr-TR" sz="1600" b="1" smtClean="0">
                <a:latin typeface="Arial" charset="0"/>
              </a:rPr>
              <a:t> 0.4</a:t>
            </a:r>
            <a:endParaRPr lang="tr-TR" sz="1600" b="1" dirty="0">
              <a:latin typeface="Arial" charset="0"/>
            </a:endParaRPr>
          </a:p>
          <a:p>
            <a:pPr marL="0" indent="0">
              <a:buNone/>
            </a:pPr>
            <a:endParaRPr lang="tr-TR" sz="1600" dirty="0" smtClean="0">
              <a:latin typeface="Arial" charset="0"/>
            </a:endParaRPr>
          </a:p>
          <a:p>
            <a:pPr marL="0" indent="0" algn="just">
              <a:buNone/>
            </a:pPr>
            <a:r>
              <a:rPr lang="tr-TR" sz="1600" smtClean="0">
                <a:latin typeface="Arial" charset="0"/>
              </a:rPr>
              <a:t>has </a:t>
            </a:r>
            <a:r>
              <a:rPr lang="en-US" sz="1600" smtClean="0">
                <a:latin typeface="Arial" charset="0"/>
              </a:rPr>
              <a:t>contribute</a:t>
            </a:r>
            <a:r>
              <a:rPr lang="tr-TR" sz="1600" smtClean="0">
                <a:latin typeface="Arial" charset="0"/>
              </a:rPr>
              <a:t>d</a:t>
            </a:r>
            <a:r>
              <a:rPr lang="en-US" sz="1600" smtClean="0">
                <a:latin typeface="Arial" charset="0"/>
              </a:rPr>
              <a:t> </a:t>
            </a:r>
            <a:r>
              <a:rPr lang="en-US" sz="1600" dirty="0" smtClean="0">
                <a:latin typeface="Arial" charset="0"/>
              </a:rPr>
              <a:t>in total </a:t>
            </a:r>
            <a:r>
              <a:rPr lang="en-US" sz="1600" smtClean="0">
                <a:latin typeface="Arial" charset="0"/>
              </a:rPr>
              <a:t>with</a:t>
            </a:r>
            <a:r>
              <a:rPr lang="tr-TR" sz="1600" smtClean="0">
                <a:latin typeface="Arial" charset="0"/>
              </a:rPr>
              <a:t> 2.8 </a:t>
            </a:r>
            <a:r>
              <a:rPr lang="en-US" sz="1600" dirty="0" smtClean="0">
                <a:latin typeface="Arial" charset="0"/>
              </a:rPr>
              <a:t>points to this </a:t>
            </a:r>
            <a:r>
              <a:rPr lang="en-US" sz="1600" smtClean="0">
                <a:latin typeface="Arial" charset="0"/>
              </a:rPr>
              <a:t>growth</a:t>
            </a:r>
            <a:r>
              <a:rPr lang="tr-TR" sz="1600" smtClean="0">
                <a:latin typeface="Arial" charset="0"/>
              </a:rPr>
              <a:t>, while the following has contributed as follows;</a:t>
            </a:r>
            <a:endParaRPr lang="tr-TR" sz="1600" dirty="0" smtClean="0">
              <a:latin typeface="Arial" charset="0"/>
            </a:endParaRPr>
          </a:p>
          <a:p>
            <a:pPr marL="396000"/>
            <a:r>
              <a:rPr lang="en-US" sz="1600" b="1" dirty="0" smtClean="0">
                <a:latin typeface="Arial" charset="0"/>
              </a:rPr>
              <a:t>Manufacturing </a:t>
            </a:r>
            <a:r>
              <a:rPr lang="en-US" sz="1600" b="1" smtClean="0">
                <a:latin typeface="Arial" charset="0"/>
              </a:rPr>
              <a:t>industry </a:t>
            </a:r>
            <a:r>
              <a:rPr lang="tr-TR" sz="1600" b="1" smtClean="0">
                <a:latin typeface="Arial" charset="0"/>
              </a:rPr>
              <a:t>0.9</a:t>
            </a:r>
            <a:endParaRPr lang="tr-TR" sz="1600" b="1" dirty="0">
              <a:latin typeface="Arial" charset="0"/>
            </a:endParaRPr>
          </a:p>
          <a:p>
            <a:r>
              <a:rPr lang="en-US" sz="1600" b="1" smtClean="0">
                <a:latin typeface="Arial" charset="0"/>
              </a:rPr>
              <a:t>Agriculture</a:t>
            </a:r>
            <a:r>
              <a:rPr lang="tr-TR" sz="1600" b="1" smtClean="0">
                <a:latin typeface="Arial" charset="0"/>
              </a:rPr>
              <a:t> 0.3 </a:t>
            </a:r>
            <a:endParaRPr lang="tr-TR" sz="1600" b="1" dirty="0">
              <a:latin typeface="Arial" charset="0"/>
            </a:endParaRPr>
          </a:p>
          <a:p>
            <a:pPr>
              <a:buFontTx/>
              <a:buNone/>
            </a:pPr>
            <a:r>
              <a:rPr lang="tr-TR" sz="1600">
                <a:latin typeface="Arial" charset="0"/>
              </a:rPr>
              <a:t>	</a:t>
            </a:r>
            <a:endParaRPr lang="tr-TR" sz="1600" dirty="0" smtClean="0">
              <a:latin typeface="Arial" charset="0"/>
            </a:endParaRPr>
          </a:p>
          <a:p>
            <a:pPr>
              <a:buFontTx/>
              <a:buNone/>
            </a:pPr>
            <a:endParaRPr lang="tr-TR" sz="1600" dirty="0">
              <a:latin typeface="Arial" charset="0"/>
            </a:endParaRPr>
          </a:p>
          <a:p>
            <a:pPr>
              <a:buFontTx/>
              <a:buNone/>
            </a:pPr>
            <a:endParaRPr lang="tr-TR" sz="1600" dirty="0">
              <a:latin typeface="Arial" charset="0"/>
            </a:endParaRPr>
          </a:p>
          <a:p>
            <a:pPr>
              <a:buFontTx/>
              <a:buNone/>
            </a:pPr>
            <a:r>
              <a:rPr lang="tr-TR" sz="1600" dirty="0">
                <a:latin typeface="Arial" charset="0"/>
              </a:rPr>
              <a:t>	</a:t>
            </a:r>
          </a:p>
          <a:p>
            <a:endParaRPr lang="tr-TR" dirty="0">
              <a:latin typeface="Arial" charset="0"/>
            </a:endParaRPr>
          </a:p>
        </p:txBody>
      </p:sp>
      <p:pic>
        <p:nvPicPr>
          <p:cNvPr id="27652"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99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5"/>
          <p:cNvSpPr txBox="1">
            <a:spLocks noChangeArrowheads="1"/>
          </p:cNvSpPr>
          <p:nvPr/>
        </p:nvSpPr>
        <p:spPr bwMode="auto">
          <a:xfrm>
            <a:off x="571472" y="5143512"/>
            <a:ext cx="8286808"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1600" b="1" dirty="0" smtClean="0"/>
              <a:t>The </a:t>
            </a:r>
            <a:r>
              <a:rPr lang="en-US" sz="1600" b="1" smtClean="0"/>
              <a:t>table above</a:t>
            </a:r>
            <a:r>
              <a:rPr lang="tr-TR" sz="1600" b="1" smtClean="0"/>
              <a:t> </a:t>
            </a:r>
            <a:r>
              <a:rPr lang="en-US" sz="1600" b="1" smtClean="0"/>
              <a:t>shows </a:t>
            </a:r>
            <a:r>
              <a:rPr lang="en-US" sz="1600" b="1" dirty="0" smtClean="0"/>
              <a:t>how restricted remains the manufacturing sector before the service sector, that the SMEs which form 98% of the manufacturing industry and are its backbone should be supported no matter what the conditions are. </a:t>
            </a:r>
            <a:endParaRPr lang="tr-TR" sz="1600" b="1" dirty="0"/>
          </a:p>
        </p:txBody>
      </p:sp>
      <p:sp>
        <p:nvSpPr>
          <p:cNvPr id="2" name="Slide Number Placeholder 1"/>
          <p:cNvSpPr>
            <a:spLocks noGrp="1"/>
          </p:cNvSpPr>
          <p:nvPr>
            <p:ph type="sldNum" sz="quarter" idx="12"/>
          </p:nvPr>
        </p:nvSpPr>
        <p:spPr/>
        <p:txBody>
          <a:bodyPr/>
          <a:lstStyle/>
          <a:p>
            <a:fld id="{7CC4B6EB-EB22-0249-9398-DFB037DCDE64}" type="slidenum">
              <a:rPr lang="tr-TR" smtClean="0"/>
              <a:pPr/>
              <a:t>22</a:t>
            </a:fld>
            <a:endParaRPr lang="tr-T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8473" y="332656"/>
            <a:ext cx="8435975" cy="850900"/>
          </a:xfrm>
        </p:spPr>
        <p:txBody>
          <a:bodyPr/>
          <a:lstStyle/>
          <a:p>
            <a:pPr eaLnBrk="1" hangingPunct="1"/>
            <a:r>
              <a:rPr lang="tr-TR" sz="2400" b="1" dirty="0">
                <a:solidFill>
                  <a:srgbClr val="33CCFF"/>
                </a:solidFill>
                <a:latin typeface="Arial" charset="0"/>
              </a:rPr>
              <a:t>PASDER </a:t>
            </a:r>
            <a:r>
              <a:rPr lang="en-US" sz="2400" b="1" dirty="0" smtClean="0">
                <a:solidFill>
                  <a:srgbClr val="33CCFF"/>
                </a:solidFill>
                <a:latin typeface="Arial" charset="0"/>
              </a:rPr>
              <a:t>Views</a:t>
            </a:r>
            <a:r>
              <a:rPr lang="tr-TR" sz="2400" b="1" dirty="0">
                <a:solidFill>
                  <a:srgbClr val="33CCFF"/>
                </a:solidFill>
                <a:latin typeface="Arial" charset="0"/>
              </a:rPr>
              <a:t/>
            </a:r>
            <a:br>
              <a:rPr lang="tr-TR" sz="2400" b="1" dirty="0">
                <a:solidFill>
                  <a:srgbClr val="33CCFF"/>
                </a:solidFill>
                <a:latin typeface="Arial" charset="0"/>
              </a:rPr>
            </a:br>
            <a:endParaRPr lang="tr-TR" sz="2400" b="1" dirty="0">
              <a:solidFill>
                <a:srgbClr val="33CCFF"/>
              </a:solidFill>
              <a:latin typeface="Arial" charset="0"/>
            </a:endParaRPr>
          </a:p>
        </p:txBody>
      </p:sp>
      <p:pic>
        <p:nvPicPr>
          <p:cNvPr id="30723"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99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Content Placeholder 5"/>
          <p:cNvSpPr>
            <a:spLocks noGrp="1"/>
          </p:cNvSpPr>
          <p:nvPr>
            <p:ph idx="1"/>
          </p:nvPr>
        </p:nvSpPr>
        <p:spPr>
          <a:xfrm>
            <a:off x="86816" y="1135285"/>
            <a:ext cx="8229600" cy="5174035"/>
          </a:xfrm>
        </p:spPr>
        <p:txBody>
          <a:bodyPr/>
          <a:lstStyle/>
          <a:p>
            <a:pPr algn="just"/>
            <a:r>
              <a:rPr lang="en-US" sz="1600" dirty="0" smtClean="0"/>
              <a:t>For today, the average price of chrome-nickel alloyed stainless steel cold products used widely in Turkey and purchased from the Far East is </a:t>
            </a:r>
            <a:r>
              <a:rPr lang="en-US" sz="1600" smtClean="0"/>
              <a:t>around 2</a:t>
            </a:r>
            <a:r>
              <a:rPr lang="tr-TR" sz="1600" smtClean="0"/>
              <a:t>,</a:t>
            </a:r>
            <a:r>
              <a:rPr lang="en-US" sz="1600" smtClean="0"/>
              <a:t>400 </a:t>
            </a:r>
            <a:r>
              <a:rPr lang="en-US" sz="1600" dirty="0" smtClean="0"/>
              <a:t>USD/ton. Together </a:t>
            </a:r>
            <a:r>
              <a:rPr lang="en-US" sz="1600" smtClean="0"/>
              <a:t>with </a:t>
            </a:r>
            <a:r>
              <a:rPr lang="tr-TR" sz="1600" smtClean="0"/>
              <a:t>the </a:t>
            </a:r>
            <a:r>
              <a:rPr lang="en-US" sz="1600" smtClean="0"/>
              <a:t>customs </a:t>
            </a:r>
            <a:r>
              <a:rPr lang="en-US" sz="1600" dirty="0" smtClean="0"/>
              <a:t>clearing </a:t>
            </a:r>
            <a:r>
              <a:rPr lang="en-US" sz="1600" smtClean="0"/>
              <a:t>expense </a:t>
            </a:r>
            <a:r>
              <a:rPr lang="tr-TR" sz="1600" smtClean="0"/>
              <a:t>of </a:t>
            </a:r>
            <a:r>
              <a:rPr lang="en-US" sz="1600" smtClean="0"/>
              <a:t>approximately 2%</a:t>
            </a:r>
            <a:r>
              <a:rPr lang="tr-TR" sz="1600" smtClean="0"/>
              <a:t>,</a:t>
            </a:r>
            <a:r>
              <a:rPr lang="en-US" sz="1600" smtClean="0"/>
              <a:t> the </a:t>
            </a:r>
            <a:r>
              <a:rPr lang="en-US" sz="1600" dirty="0" smtClean="0"/>
              <a:t>cost of the </a:t>
            </a:r>
            <a:r>
              <a:rPr lang="en-US" sz="1600" smtClean="0"/>
              <a:t>mentioned material becomes 2</a:t>
            </a:r>
            <a:r>
              <a:rPr lang="tr-TR" sz="1600" smtClean="0"/>
              <a:t>,</a:t>
            </a:r>
            <a:r>
              <a:rPr lang="en-US" sz="1600" smtClean="0"/>
              <a:t>450 </a:t>
            </a:r>
            <a:r>
              <a:rPr lang="en-US" sz="1600" dirty="0" smtClean="0"/>
              <a:t>USD/ton. Taking into consideration that the price of the contract manufacturer company in  our country for the same quality </a:t>
            </a:r>
            <a:r>
              <a:rPr lang="en-US" sz="1600" smtClean="0"/>
              <a:t>is 2</a:t>
            </a:r>
            <a:r>
              <a:rPr lang="tr-TR" sz="1600" smtClean="0"/>
              <a:t>,</a:t>
            </a:r>
            <a:r>
              <a:rPr lang="en-US" sz="1600" smtClean="0"/>
              <a:t>700 </a:t>
            </a:r>
            <a:r>
              <a:rPr lang="en-US" sz="1600" dirty="0" smtClean="0"/>
              <a:t>USD/ton, there is an additional </a:t>
            </a:r>
            <a:r>
              <a:rPr lang="en-US" sz="1600" smtClean="0"/>
              <a:t>cost </a:t>
            </a:r>
            <a:r>
              <a:rPr lang="tr-TR" sz="1600" smtClean="0"/>
              <a:t>of 250 </a:t>
            </a:r>
            <a:r>
              <a:rPr lang="en-US" sz="1600" smtClean="0"/>
              <a:t>USD/ton load </a:t>
            </a:r>
            <a:r>
              <a:rPr lang="en-US" sz="1600" dirty="0" smtClean="0"/>
              <a:t>on our industrialist</a:t>
            </a:r>
            <a:r>
              <a:rPr lang="en-US" sz="1600" smtClean="0"/>
              <a:t>. </a:t>
            </a:r>
            <a:endParaRPr lang="tr-TR" sz="1600" dirty="0" smtClean="0"/>
          </a:p>
          <a:p>
            <a:pPr algn="just"/>
            <a:r>
              <a:rPr lang="en-US" sz="1600" smtClean="0"/>
              <a:t>The </a:t>
            </a:r>
            <a:r>
              <a:rPr lang="en-US" sz="1600" dirty="0" smtClean="0"/>
              <a:t>mentioned company significantly increases its profit rates by keeping the sale prices high as a result of the difference created in its favor through the 8% customs tax factor. </a:t>
            </a:r>
            <a:endParaRPr lang="tr-TR" sz="1600" dirty="0" smtClean="0"/>
          </a:p>
          <a:p>
            <a:pPr algn="just"/>
            <a:r>
              <a:rPr lang="en-US" sz="1600" dirty="0" smtClean="0"/>
              <a:t>1 year or more maturity purchase may be realized from other countries in the Far East, and this payment type enables SMEs to minimize their financing expenses in order to forward-purchase the materials and export the final products.</a:t>
            </a:r>
          </a:p>
          <a:p>
            <a:pPr algn="just">
              <a:buNone/>
            </a:pPr>
            <a:r>
              <a:rPr lang="tr-TR" sz="1600" smtClean="0"/>
              <a:t>      </a:t>
            </a:r>
            <a:r>
              <a:rPr lang="en-US" sz="1600" smtClean="0"/>
              <a:t>The </a:t>
            </a:r>
            <a:r>
              <a:rPr lang="en-US" sz="1600" dirty="0" smtClean="0"/>
              <a:t>cheaper </a:t>
            </a:r>
            <a:r>
              <a:rPr lang="en-US" sz="1600" smtClean="0"/>
              <a:t>we </a:t>
            </a:r>
            <a:r>
              <a:rPr lang="tr-TR" sz="1600" smtClean="0"/>
              <a:t>procure </a:t>
            </a:r>
            <a:r>
              <a:rPr lang="en-US" sz="1600" smtClean="0"/>
              <a:t>the </a:t>
            </a:r>
            <a:r>
              <a:rPr lang="en-US" sz="1600" dirty="0" smtClean="0"/>
              <a:t>necessary products obliged to be </a:t>
            </a:r>
            <a:r>
              <a:rPr lang="en-US" sz="1600" smtClean="0"/>
              <a:t>imported </a:t>
            </a:r>
            <a:r>
              <a:rPr lang="tr-TR" sz="1600" smtClean="0"/>
              <a:t>to </a:t>
            </a:r>
            <a:r>
              <a:rPr lang="en-US" sz="1600" smtClean="0"/>
              <a:t>our </a:t>
            </a:r>
            <a:r>
              <a:rPr lang="en-US" sz="1600" dirty="0" smtClean="0"/>
              <a:t>country where an important part of energy is imported and raw material sources are not sufficient</a:t>
            </a:r>
            <a:r>
              <a:rPr lang="en-US" sz="1600" smtClean="0"/>
              <a:t>, </a:t>
            </a:r>
            <a:r>
              <a:rPr lang="tr-TR" sz="1600" smtClean="0"/>
              <a:t>the more </a:t>
            </a:r>
            <a:r>
              <a:rPr lang="en-US" sz="1600" smtClean="0"/>
              <a:t>our </a:t>
            </a:r>
            <a:r>
              <a:rPr lang="en-US" sz="1600" dirty="0" smtClean="0"/>
              <a:t>industrialists and accordingly our people </a:t>
            </a:r>
            <a:r>
              <a:rPr lang="en-US" sz="1600" smtClean="0"/>
              <a:t>will earn.</a:t>
            </a:r>
            <a:endParaRPr lang="tr-TR" sz="1600" smtClean="0"/>
          </a:p>
          <a:p>
            <a:pPr algn="just"/>
            <a:endParaRPr lang="tr-TR" sz="1600" smtClean="0"/>
          </a:p>
          <a:p>
            <a:pPr algn="just"/>
            <a:endParaRPr lang="tr-TR" sz="1600" smtClean="0"/>
          </a:p>
          <a:p>
            <a:pPr algn="just">
              <a:buNone/>
            </a:pPr>
            <a:endParaRPr lang="tr-TR" sz="1600" dirty="0" smtClean="0"/>
          </a:p>
        </p:txBody>
      </p:sp>
      <p:sp>
        <p:nvSpPr>
          <p:cNvPr id="2" name="Slide Number Placeholder 1"/>
          <p:cNvSpPr>
            <a:spLocks noGrp="1"/>
          </p:cNvSpPr>
          <p:nvPr>
            <p:ph type="sldNum" sz="quarter" idx="12"/>
          </p:nvPr>
        </p:nvSpPr>
        <p:spPr/>
        <p:txBody>
          <a:bodyPr/>
          <a:lstStyle/>
          <a:p>
            <a:fld id="{7CC4B6EB-EB22-0249-9398-DFB037DCDE64}" type="slidenum">
              <a:rPr lang="tr-TR" smtClean="0"/>
              <a:pPr/>
              <a:t>23</a:t>
            </a:fld>
            <a:endParaRPr lang="tr-TR" dirty="0"/>
          </a:p>
        </p:txBody>
      </p:sp>
      <p:sp>
        <p:nvSpPr>
          <p:cNvPr id="6" name="TextBox 5"/>
          <p:cNvSpPr txBox="1">
            <a:spLocks noChangeArrowheads="1"/>
          </p:cNvSpPr>
          <p:nvPr/>
        </p:nvSpPr>
        <p:spPr bwMode="auto">
          <a:xfrm>
            <a:off x="500034" y="5143512"/>
            <a:ext cx="7929618"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1600" smtClean="0"/>
              <a:t>The competitiveness </a:t>
            </a:r>
            <a:r>
              <a:rPr lang="tr-TR" sz="1600" smtClean="0"/>
              <a:t>of </a:t>
            </a:r>
            <a:r>
              <a:rPr lang="en-US" sz="1600" smtClean="0"/>
              <a:t>industry depends on acquiring the raw materials with the global prices. The current situation leads to </a:t>
            </a:r>
            <a:r>
              <a:rPr lang="tr-TR" sz="1600" smtClean="0"/>
              <a:t>the </a:t>
            </a:r>
            <a:r>
              <a:rPr lang="en-US" sz="1600" smtClean="0"/>
              <a:t>cost </a:t>
            </a:r>
            <a:r>
              <a:rPr lang="tr-TR" sz="1600" smtClean="0"/>
              <a:t>of an </a:t>
            </a:r>
            <a:r>
              <a:rPr lang="en-US" sz="1600" smtClean="0"/>
              <a:t>industrial input which does not have an actual production in our country </a:t>
            </a:r>
            <a:r>
              <a:rPr lang="tr-TR" sz="1600" smtClean="0"/>
              <a:t>to be </a:t>
            </a:r>
            <a:r>
              <a:rPr lang="en-US" sz="1600" smtClean="0"/>
              <a:t>much higher than the global prices.</a:t>
            </a:r>
            <a:endParaRPr lang="tr-TR" sz="1600" b="1" dirty="0"/>
          </a:p>
        </p:txBody>
      </p:sp>
    </p:spTree>
    <p:extLst>
      <p:ext uri="{BB962C8B-B14F-4D97-AF65-F5344CB8AC3E}">
        <p14:creationId xmlns:p14="http://schemas.microsoft.com/office/powerpoint/2010/main" val="30934288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8473" y="332656"/>
            <a:ext cx="8435975" cy="850900"/>
          </a:xfrm>
        </p:spPr>
        <p:txBody>
          <a:bodyPr/>
          <a:lstStyle/>
          <a:p>
            <a:pPr eaLnBrk="1" hangingPunct="1"/>
            <a:r>
              <a:rPr lang="en-US" sz="2400" b="1" dirty="0" smtClean="0">
                <a:solidFill>
                  <a:srgbClr val="33CCFF"/>
                </a:solidFill>
                <a:latin typeface="Arial" charset="0"/>
              </a:rPr>
              <a:t>Result</a:t>
            </a:r>
            <a:r>
              <a:rPr lang="tr-TR" sz="2400" b="1" dirty="0">
                <a:solidFill>
                  <a:srgbClr val="33CCFF"/>
                </a:solidFill>
                <a:latin typeface="Arial" charset="0"/>
              </a:rPr>
              <a:t/>
            </a:r>
            <a:br>
              <a:rPr lang="tr-TR" sz="2400" b="1" dirty="0">
                <a:solidFill>
                  <a:srgbClr val="33CCFF"/>
                </a:solidFill>
                <a:latin typeface="Arial" charset="0"/>
              </a:rPr>
            </a:br>
            <a:endParaRPr lang="tr-TR" sz="2400" b="1" dirty="0">
              <a:solidFill>
                <a:srgbClr val="33CCFF"/>
              </a:solidFill>
              <a:latin typeface="Arial" charset="0"/>
            </a:endParaRPr>
          </a:p>
        </p:txBody>
      </p:sp>
      <p:pic>
        <p:nvPicPr>
          <p:cNvPr id="30723"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99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Content Placeholder 5"/>
          <p:cNvSpPr>
            <a:spLocks noGrp="1"/>
          </p:cNvSpPr>
          <p:nvPr>
            <p:ph idx="1"/>
          </p:nvPr>
        </p:nvSpPr>
        <p:spPr>
          <a:xfrm>
            <a:off x="179512" y="1063277"/>
            <a:ext cx="8496944" cy="4525963"/>
          </a:xfrm>
        </p:spPr>
        <p:txBody>
          <a:bodyPr/>
          <a:lstStyle/>
          <a:p>
            <a:pPr algn="just"/>
            <a:r>
              <a:rPr lang="en-US" sz="1500" dirty="0" smtClean="0"/>
              <a:t>After the protection imposed on cold draw products, the fact that </a:t>
            </a:r>
            <a:r>
              <a:rPr lang="tr-TR" sz="1500" dirty="0" err="1" smtClean="0"/>
              <a:t>Posco</a:t>
            </a:r>
            <a:r>
              <a:rPr lang="tr-TR" sz="1500" dirty="0" smtClean="0"/>
              <a:t>-Assan TST</a:t>
            </a:r>
            <a:r>
              <a:rPr lang="en-US" sz="1500" dirty="0" smtClean="0"/>
              <a:t> Steel Industry Inc. imports (from controlling shareholder </a:t>
            </a:r>
            <a:r>
              <a:rPr lang="en-US" sz="1500" dirty="0" err="1" smtClean="0"/>
              <a:t>Posco</a:t>
            </a:r>
            <a:r>
              <a:rPr lang="en-US" sz="1500" dirty="0" smtClean="0"/>
              <a:t>) hot draw products and </a:t>
            </a:r>
            <a:r>
              <a:rPr lang="en-US" sz="1500" smtClean="0"/>
              <a:t>turns the</a:t>
            </a:r>
            <a:r>
              <a:rPr lang="tr-TR" sz="1500" smtClean="0"/>
              <a:t>m</a:t>
            </a:r>
            <a:r>
              <a:rPr lang="en-US" sz="1500" smtClean="0"/>
              <a:t> </a:t>
            </a:r>
            <a:r>
              <a:rPr lang="en-US" sz="1500" dirty="0" smtClean="0"/>
              <a:t>into cold draw products</a:t>
            </a:r>
            <a:r>
              <a:rPr lang="en-US" sz="1500" smtClean="0"/>
              <a:t>, </a:t>
            </a:r>
            <a:r>
              <a:rPr lang="tr-TR" sz="1500" smtClean="0"/>
              <a:t>has </a:t>
            </a:r>
            <a:r>
              <a:rPr lang="en-US" sz="1500" smtClean="0"/>
              <a:t>ma</a:t>
            </a:r>
            <a:r>
              <a:rPr lang="tr-TR" sz="1500" smtClean="0"/>
              <a:t>de</a:t>
            </a:r>
            <a:r>
              <a:rPr lang="en-US" sz="1500" smtClean="0"/>
              <a:t> </a:t>
            </a:r>
            <a:r>
              <a:rPr lang="en-US" sz="1500" dirty="0" smtClean="0"/>
              <a:t>it the only company which does not </a:t>
            </a:r>
            <a:r>
              <a:rPr lang="en-US" sz="1500" smtClean="0"/>
              <a:t>get </a:t>
            </a:r>
            <a:r>
              <a:rPr lang="tr-TR" sz="1500" smtClean="0"/>
              <a:t>a</a:t>
            </a:r>
            <a:r>
              <a:rPr lang="en-US" sz="1500" smtClean="0"/>
              <a:t>ffected </a:t>
            </a:r>
            <a:r>
              <a:rPr lang="tr-TR" sz="1500" smtClean="0"/>
              <a:t>by </a:t>
            </a:r>
            <a:r>
              <a:rPr lang="en-US" sz="1500" smtClean="0"/>
              <a:t>the </a:t>
            </a:r>
            <a:r>
              <a:rPr lang="en-US" sz="1500" dirty="0" smtClean="0"/>
              <a:t>protection </a:t>
            </a:r>
            <a:r>
              <a:rPr lang="en-US" sz="1500" smtClean="0"/>
              <a:t>and cause</a:t>
            </a:r>
            <a:r>
              <a:rPr lang="tr-TR" sz="1500" smtClean="0"/>
              <a:t>d </a:t>
            </a:r>
            <a:r>
              <a:rPr lang="en-US" sz="1500" smtClean="0"/>
              <a:t>it </a:t>
            </a:r>
            <a:r>
              <a:rPr lang="en-US" sz="1500" dirty="0" smtClean="0"/>
              <a:t>to be dominant. </a:t>
            </a:r>
            <a:endParaRPr lang="tr-TR" sz="1500" dirty="0" smtClean="0"/>
          </a:p>
          <a:p>
            <a:pPr algn="just"/>
            <a:endParaRPr lang="tr-TR" sz="1500" dirty="0" smtClean="0">
              <a:latin typeface="Arial" charset="0"/>
            </a:endParaRPr>
          </a:p>
          <a:p>
            <a:pPr algn="just"/>
            <a:r>
              <a:rPr lang="en-US" sz="1500" dirty="0" smtClean="0">
                <a:latin typeface="Arial" charset="0"/>
              </a:rPr>
              <a:t>While the low input cost we had using the </a:t>
            </a:r>
            <a:r>
              <a:rPr lang="en-US" sz="1500" b="1" u="sng" dirty="0" smtClean="0">
                <a:latin typeface="Arial" charset="0"/>
              </a:rPr>
              <a:t>price advantage </a:t>
            </a:r>
            <a:r>
              <a:rPr lang="en-US" sz="1500" dirty="0" smtClean="0">
                <a:latin typeface="Arial" charset="0"/>
              </a:rPr>
              <a:t>of  some Far East countries with customs tax rates before the mentioned regulation supported our industrial production and export, increase of input costs due to increase of customs tax caused negative effects on the Turkish industry such as cost increase, decrease in capacity use rates, decrease of employment and export. </a:t>
            </a:r>
            <a:endParaRPr lang="tr-TR" sz="1500" dirty="0" smtClean="0">
              <a:latin typeface="Arial" charset="0"/>
            </a:endParaRPr>
          </a:p>
          <a:p>
            <a:pPr marL="0" indent="0" algn="just">
              <a:buNone/>
            </a:pPr>
            <a:r>
              <a:rPr lang="tr-TR" sz="1500" dirty="0" smtClean="0">
                <a:latin typeface="Arial" charset="0"/>
              </a:rPr>
              <a:t> </a:t>
            </a:r>
          </a:p>
          <a:p>
            <a:pPr algn="just"/>
            <a:r>
              <a:rPr lang="en-US" sz="1500" dirty="0" smtClean="0"/>
              <a:t>With this regime and precaution</a:t>
            </a:r>
            <a:r>
              <a:rPr lang="tr-TR" sz="1500" dirty="0" smtClean="0"/>
              <a:t>; </a:t>
            </a:r>
            <a:r>
              <a:rPr lang="en-US" sz="1500" dirty="0" smtClean="0"/>
              <a:t>presenting suggestion within DIR to complaints regarding making stainless steel users dependent </a:t>
            </a:r>
            <a:r>
              <a:rPr lang="en-US" sz="1500" smtClean="0"/>
              <a:t>on </a:t>
            </a:r>
            <a:r>
              <a:rPr lang="tr-TR" sz="1500" smtClean="0"/>
              <a:t>a </a:t>
            </a:r>
            <a:r>
              <a:rPr lang="en-US" sz="1500" smtClean="0"/>
              <a:t>compan</a:t>
            </a:r>
            <a:r>
              <a:rPr lang="tr-TR" sz="1500" smtClean="0"/>
              <a:t>y </a:t>
            </a:r>
            <a:r>
              <a:rPr lang="en-US" sz="1500" smtClean="0"/>
              <a:t>which</a:t>
            </a:r>
            <a:r>
              <a:rPr lang="tr-TR" sz="1500" dirty="0" smtClean="0"/>
              <a:t>; </a:t>
            </a:r>
          </a:p>
          <a:p>
            <a:pPr lvl="1" algn="just"/>
            <a:r>
              <a:rPr lang="tr-TR" sz="1500" b="1" u="sng" smtClean="0"/>
              <a:t>h</a:t>
            </a:r>
            <a:r>
              <a:rPr lang="en-US" sz="1500" b="1" u="sng" smtClean="0"/>
              <a:t>a</a:t>
            </a:r>
            <a:r>
              <a:rPr lang="tr-TR" sz="1500" b="1" u="sng" smtClean="0"/>
              <a:t>s</a:t>
            </a:r>
            <a:r>
              <a:rPr lang="en-US" sz="1500" b="1" u="sng" smtClean="0"/>
              <a:t> </a:t>
            </a:r>
            <a:r>
              <a:rPr lang="en-US" sz="1500" b="1" u="sng" dirty="0" smtClean="0"/>
              <a:t>quality problems</a:t>
            </a:r>
            <a:r>
              <a:rPr lang="tr-TR" sz="1500" b="1" u="sng" dirty="0" smtClean="0"/>
              <a:t>, </a:t>
            </a:r>
          </a:p>
          <a:p>
            <a:pPr lvl="1" algn="just"/>
            <a:r>
              <a:rPr lang="tr-TR" sz="1500" b="1" u="sng" smtClean="0"/>
              <a:t>d</a:t>
            </a:r>
            <a:r>
              <a:rPr lang="en-US" sz="1500" b="1" u="sng" smtClean="0"/>
              <a:t>o</a:t>
            </a:r>
            <a:r>
              <a:rPr lang="tr-TR" sz="1500" b="1" u="sng" smtClean="0"/>
              <a:t>es</a:t>
            </a:r>
            <a:r>
              <a:rPr lang="en-US" sz="1500" b="1" u="sng" smtClean="0"/>
              <a:t> </a:t>
            </a:r>
            <a:r>
              <a:rPr lang="en-US" sz="1500" b="1" u="sng" dirty="0" smtClean="0"/>
              <a:t>not meet deadlines</a:t>
            </a:r>
            <a:r>
              <a:rPr lang="tr-TR" sz="1500" b="1" u="sng" dirty="0" smtClean="0"/>
              <a:t>, </a:t>
            </a:r>
          </a:p>
          <a:p>
            <a:pPr lvl="1" algn="just"/>
            <a:r>
              <a:rPr lang="tr-TR" sz="1500" b="1" u="sng" smtClean="0"/>
              <a:t>has</a:t>
            </a:r>
            <a:r>
              <a:rPr lang="en-US" sz="1500" b="1" u="sng" smtClean="0"/>
              <a:t> </a:t>
            </a:r>
            <a:r>
              <a:rPr lang="en-US" sz="1500" b="1" u="sng" dirty="0" smtClean="0"/>
              <a:t>limited product range</a:t>
            </a:r>
            <a:endParaRPr lang="tr-TR" sz="1500" dirty="0" smtClean="0"/>
          </a:p>
          <a:p>
            <a:pPr marL="400050" lvl="1" indent="0" algn="just">
              <a:buNone/>
            </a:pPr>
            <a:r>
              <a:rPr lang="tr-TR" sz="1500" dirty="0" smtClean="0">
                <a:cs typeface="+mn-cs"/>
              </a:rPr>
              <a:t>i</a:t>
            </a:r>
            <a:r>
              <a:rPr lang="en-US" sz="1500" smtClean="0">
                <a:cs typeface="+mn-cs"/>
              </a:rPr>
              <a:t>s </a:t>
            </a:r>
            <a:r>
              <a:rPr lang="en-US" sz="1500" dirty="0" smtClean="0">
                <a:cs typeface="+mn-cs"/>
              </a:rPr>
              <a:t>not a solution for producers giving services to local markets. </a:t>
            </a:r>
            <a:endParaRPr lang="tr-TR" sz="1500" dirty="0">
              <a:cs typeface="+mn-cs"/>
            </a:endParaRPr>
          </a:p>
          <a:p>
            <a:pPr algn="just"/>
            <a:endParaRPr lang="tr-TR" sz="1500" dirty="0">
              <a:latin typeface="Arial" charset="0"/>
            </a:endParaRPr>
          </a:p>
          <a:p>
            <a:pPr algn="just"/>
            <a:endParaRPr lang="tr-TR" sz="1500" dirty="0" smtClean="0">
              <a:latin typeface="Arial" charset="0"/>
            </a:endParaRPr>
          </a:p>
          <a:p>
            <a:pPr algn="just"/>
            <a:endParaRPr lang="tr-TR" sz="1500" dirty="0">
              <a:latin typeface="Arial" charset="0"/>
            </a:endParaRPr>
          </a:p>
          <a:p>
            <a:pPr marL="0" indent="0" algn="just">
              <a:buNone/>
            </a:pPr>
            <a:endParaRPr lang="tr-TR" sz="1500" dirty="0">
              <a:latin typeface="Arial" charset="0"/>
            </a:endParaRPr>
          </a:p>
        </p:txBody>
      </p:sp>
      <p:sp>
        <p:nvSpPr>
          <p:cNvPr id="2" name="Slide Number Placeholder 1"/>
          <p:cNvSpPr>
            <a:spLocks noGrp="1"/>
          </p:cNvSpPr>
          <p:nvPr>
            <p:ph type="sldNum" sz="quarter" idx="12"/>
          </p:nvPr>
        </p:nvSpPr>
        <p:spPr/>
        <p:txBody>
          <a:bodyPr/>
          <a:lstStyle/>
          <a:p>
            <a:fld id="{7CC4B6EB-EB22-0249-9398-DFB037DCDE64}" type="slidenum">
              <a:rPr lang="tr-TR" smtClean="0"/>
              <a:pPr/>
              <a:t>24</a:t>
            </a:fld>
            <a:endParaRPr lang="tr-TR"/>
          </a:p>
        </p:txBody>
      </p:sp>
      <p:sp>
        <p:nvSpPr>
          <p:cNvPr id="6" name="TextBox 5"/>
          <p:cNvSpPr txBox="1">
            <a:spLocks noChangeArrowheads="1"/>
          </p:cNvSpPr>
          <p:nvPr/>
        </p:nvSpPr>
        <p:spPr bwMode="auto">
          <a:xfrm>
            <a:off x="467544" y="5661248"/>
            <a:ext cx="7920880" cy="1015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a:r>
              <a:rPr lang="en-US" sz="1500" b="1" dirty="0" smtClean="0"/>
              <a:t>In order to eliminate all of these mentioned negative effects; exempting products with customs tariff number</a:t>
            </a:r>
            <a:r>
              <a:rPr lang="tr-TR" sz="1500" b="1" dirty="0" smtClean="0"/>
              <a:t> </a:t>
            </a:r>
            <a:r>
              <a:rPr lang="tr-TR" sz="1500" b="1" dirty="0"/>
              <a:t>7219 </a:t>
            </a:r>
            <a:r>
              <a:rPr lang="en-US" sz="1500" b="1" dirty="0" smtClean="0"/>
              <a:t>from customs tax and</a:t>
            </a:r>
            <a:r>
              <a:rPr lang="tr-TR" sz="1500" b="1" dirty="0" smtClean="0"/>
              <a:t> </a:t>
            </a:r>
            <a:r>
              <a:rPr lang="en-US" sz="1500" b="1" dirty="0" smtClean="0"/>
              <a:t>increasing customs tax rates of products with customs tariff number </a:t>
            </a:r>
            <a:r>
              <a:rPr lang="tr-TR" sz="1500" b="1" dirty="0" smtClean="0"/>
              <a:t>7220 </a:t>
            </a:r>
            <a:r>
              <a:rPr lang="en-US" sz="1500" b="1" dirty="0" smtClean="0"/>
              <a:t>are deemed as the most convenient solutions for the economy of the country. </a:t>
            </a:r>
            <a:endParaRPr lang="tr-TR" sz="1500" b="1"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62880" y="44624"/>
            <a:ext cx="8229600" cy="1143000"/>
          </a:xfrm>
        </p:spPr>
        <p:txBody>
          <a:bodyPr/>
          <a:lstStyle/>
          <a:p>
            <a:pPr eaLnBrk="1" hangingPunct="1">
              <a:defRPr/>
            </a:pPr>
            <a:r>
              <a:rPr lang="en-US" sz="2400" b="1" smtClean="0">
                <a:solidFill>
                  <a:srgbClr val="33CCFF"/>
                </a:solidFill>
              </a:rPr>
              <a:t>Regulation Requested Regarding Import Regime Additional Resolution dated 2015</a:t>
            </a:r>
            <a:endParaRPr lang="tr-TR" sz="2400" b="1" dirty="0" smtClean="0">
              <a:solidFill>
                <a:srgbClr val="33CCFF"/>
              </a:solidFill>
            </a:endParaRPr>
          </a:p>
        </p:txBody>
      </p:sp>
      <p:sp>
        <p:nvSpPr>
          <p:cNvPr id="5123" name="Rectangle 3"/>
          <p:cNvSpPr>
            <a:spLocks noGrp="1" noChangeArrowheads="1"/>
          </p:cNvSpPr>
          <p:nvPr>
            <p:ph type="body" idx="1"/>
          </p:nvPr>
        </p:nvSpPr>
        <p:spPr>
          <a:xfrm>
            <a:off x="374848" y="1124744"/>
            <a:ext cx="8229600" cy="4525963"/>
          </a:xfrm>
        </p:spPr>
        <p:txBody>
          <a:bodyPr/>
          <a:lstStyle/>
          <a:p>
            <a:pPr algn="just" eaLnBrk="1" hangingPunct="1">
              <a:buFontTx/>
              <a:buNone/>
              <a:defRPr/>
            </a:pPr>
            <a:r>
              <a:rPr lang="tr-TR" sz="1800" dirty="0" smtClean="0"/>
              <a:t>    </a:t>
            </a:r>
            <a:r>
              <a:rPr lang="tr-TR" sz="1800" dirty="0"/>
              <a:t> </a:t>
            </a:r>
            <a:endParaRPr lang="en-US" sz="1800" dirty="0"/>
          </a:p>
          <a:p>
            <a:pPr algn="just" eaLnBrk="1" hangingPunct="1">
              <a:buFontTx/>
              <a:buNone/>
              <a:defRPr/>
            </a:pPr>
            <a:endParaRPr lang="tr-TR" sz="1800" dirty="0" smtClean="0"/>
          </a:p>
          <a:p>
            <a:pPr algn="just" eaLnBrk="1" hangingPunct="1">
              <a:defRPr/>
            </a:pPr>
            <a:endParaRPr lang="tr-TR" sz="1800" dirty="0" smtClean="0"/>
          </a:p>
        </p:txBody>
      </p:sp>
      <p:pic>
        <p:nvPicPr>
          <p:cNvPr id="5"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33872" y="0"/>
            <a:ext cx="2267744" cy="131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CC4B6EB-EB22-0249-9398-DFB037DCDE64}" type="slidenum">
              <a:rPr lang="tr-TR" smtClean="0"/>
              <a:pPr/>
              <a:t>25</a:t>
            </a:fld>
            <a:endParaRPr lang="tr-TR"/>
          </a:p>
        </p:txBody>
      </p:sp>
      <p:graphicFrame>
        <p:nvGraphicFramePr>
          <p:cNvPr id="10" name="9 Tablo"/>
          <p:cNvGraphicFramePr>
            <a:graphicFrameLocks noGrp="1"/>
          </p:cNvGraphicFramePr>
          <p:nvPr/>
        </p:nvGraphicFramePr>
        <p:xfrm>
          <a:off x="2000232" y="1214422"/>
          <a:ext cx="5269228" cy="4287218"/>
        </p:xfrm>
        <a:graphic>
          <a:graphicData uri="http://schemas.openxmlformats.org/drawingml/2006/table">
            <a:tbl>
              <a:tblPr/>
              <a:tblGrid>
                <a:gridCol w="1317307"/>
                <a:gridCol w="1317307"/>
                <a:gridCol w="1317307"/>
                <a:gridCol w="1317307"/>
              </a:tblGrid>
              <a:tr h="378284">
                <a:tc>
                  <a:txBody>
                    <a:bodyPr/>
                    <a:lstStyle/>
                    <a:p>
                      <a:pPr>
                        <a:spcAft>
                          <a:spcPts val="0"/>
                        </a:spcAft>
                      </a:pPr>
                      <a:r>
                        <a:rPr lang="en-US" sz="800" b="1">
                          <a:latin typeface="Calibri"/>
                          <a:ea typeface="Times New Roman"/>
                          <a:cs typeface="Calibri"/>
                        </a:rPr>
                        <a:t>COMMERCIAL DEFINITION OF GOODS</a:t>
                      </a:r>
                      <a:endParaRPr lang="tr-TR" sz="700" b="1">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b="1">
                          <a:latin typeface="Calibri"/>
                          <a:ea typeface="Times New Roman"/>
                          <a:cs typeface="Calibri"/>
                        </a:rPr>
                        <a:t>G.T.I.P. NUMBER</a:t>
                      </a:r>
                      <a:endParaRPr lang="tr-TR" sz="700" b="1">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b="1">
                          <a:latin typeface="Calibri"/>
                          <a:ea typeface="Times New Roman"/>
                          <a:cs typeface="Calibri"/>
                        </a:rPr>
                        <a:t>CURRENT CUSTOMS TAX RATE (%)</a:t>
                      </a:r>
                      <a:endParaRPr lang="tr-TR" sz="700" b="1">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b="1">
                          <a:latin typeface="Calibri"/>
                          <a:ea typeface="Times New Roman"/>
                          <a:cs typeface="Calibri"/>
                        </a:rPr>
                        <a:t>REQUESTED CUSTOMS TAX RATE (%)</a:t>
                      </a:r>
                      <a:endParaRPr lang="tr-TR" sz="700" b="1">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189">
                <a:tc>
                  <a:txBody>
                    <a:bodyPr/>
                    <a:lstStyle/>
                    <a:p>
                      <a:pPr>
                        <a:spcAft>
                          <a:spcPts val="0"/>
                        </a:spcAft>
                      </a:pPr>
                      <a:r>
                        <a:rPr lang="en-US" sz="800">
                          <a:latin typeface="Calibri"/>
                          <a:ea typeface="Times New Roman"/>
                          <a:cs typeface="Calibri"/>
                        </a:rPr>
                        <a:t>Thickness is 4.75mm or more</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7219.31.00.00.00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8</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84">
                <a:tc>
                  <a:txBody>
                    <a:bodyPr/>
                    <a:lstStyle/>
                    <a:p>
                      <a:pPr>
                        <a:spcAft>
                          <a:spcPts val="0"/>
                        </a:spcAft>
                      </a:pPr>
                      <a:r>
                        <a:rPr lang="en-US" sz="800">
                          <a:latin typeface="Calibri"/>
                          <a:ea typeface="Times New Roman"/>
                          <a:cs typeface="Calibri"/>
                        </a:rPr>
                        <a:t>Contain 2.5% or more nickel in terms of weight</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7219.32.10.00.00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8</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84">
                <a:tc>
                  <a:txBody>
                    <a:bodyPr/>
                    <a:lstStyle/>
                    <a:p>
                      <a:pPr>
                        <a:spcAft>
                          <a:spcPts val="0"/>
                        </a:spcAft>
                      </a:pPr>
                      <a:r>
                        <a:rPr lang="en-US" sz="800">
                          <a:latin typeface="Calibri"/>
                          <a:ea typeface="Times New Roman"/>
                          <a:cs typeface="Calibri"/>
                        </a:rPr>
                        <a:t>Contain less than 2.5% nickel in terms of weight</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7219.32.90.00.00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8</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84">
                <a:tc>
                  <a:txBody>
                    <a:bodyPr/>
                    <a:lstStyle/>
                    <a:p>
                      <a:pPr>
                        <a:spcAft>
                          <a:spcPts val="0"/>
                        </a:spcAft>
                      </a:pPr>
                      <a:r>
                        <a:rPr lang="en-US" sz="800">
                          <a:latin typeface="Calibri"/>
                          <a:ea typeface="Times New Roman"/>
                          <a:cs typeface="Calibri"/>
                        </a:rPr>
                        <a:t>Contain 2.5% or more nickel in terms of weight</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7219.33.10.00.00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8</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84">
                <a:tc>
                  <a:txBody>
                    <a:bodyPr/>
                    <a:lstStyle/>
                    <a:p>
                      <a:pPr>
                        <a:spcAft>
                          <a:spcPts val="0"/>
                        </a:spcAft>
                      </a:pPr>
                      <a:r>
                        <a:rPr lang="en-US" sz="800">
                          <a:latin typeface="Calibri"/>
                          <a:ea typeface="Times New Roman"/>
                          <a:cs typeface="Calibri"/>
                        </a:rPr>
                        <a:t>Contain less than 2.5% nickel in terms of weight</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7219.33.90.00.00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8</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84">
                <a:tc>
                  <a:txBody>
                    <a:bodyPr/>
                    <a:lstStyle/>
                    <a:p>
                      <a:pPr>
                        <a:spcAft>
                          <a:spcPts val="0"/>
                        </a:spcAft>
                      </a:pPr>
                      <a:r>
                        <a:rPr lang="en-US" sz="800">
                          <a:latin typeface="Calibri"/>
                          <a:ea typeface="Times New Roman"/>
                          <a:cs typeface="Calibri"/>
                        </a:rPr>
                        <a:t>Contain 2.5% or more nickel in terms of weight</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7219.34.10.00.00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8</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84">
                <a:tc>
                  <a:txBody>
                    <a:bodyPr/>
                    <a:lstStyle/>
                    <a:p>
                      <a:pPr>
                        <a:spcAft>
                          <a:spcPts val="0"/>
                        </a:spcAft>
                      </a:pPr>
                      <a:r>
                        <a:rPr lang="en-US" sz="800">
                          <a:latin typeface="Calibri"/>
                          <a:ea typeface="Times New Roman"/>
                          <a:cs typeface="Calibri"/>
                        </a:rPr>
                        <a:t>Contain less than 2.5% nickel in terms of weight</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7219.34.90.00.00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8</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84">
                <a:tc>
                  <a:txBody>
                    <a:bodyPr/>
                    <a:lstStyle/>
                    <a:p>
                      <a:pPr>
                        <a:spcAft>
                          <a:spcPts val="0"/>
                        </a:spcAft>
                      </a:pPr>
                      <a:r>
                        <a:rPr lang="en-US" sz="800">
                          <a:latin typeface="Calibri"/>
                          <a:ea typeface="Times New Roman"/>
                          <a:cs typeface="Calibri"/>
                        </a:rPr>
                        <a:t>Contain 2.5% or more nickel in terms of weight</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7219.35.10.00.00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8</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84">
                <a:tc>
                  <a:txBody>
                    <a:bodyPr/>
                    <a:lstStyle/>
                    <a:p>
                      <a:pPr>
                        <a:spcAft>
                          <a:spcPts val="0"/>
                        </a:spcAft>
                      </a:pPr>
                      <a:r>
                        <a:rPr lang="en-US" sz="800">
                          <a:latin typeface="Calibri"/>
                          <a:ea typeface="Times New Roman"/>
                          <a:cs typeface="Calibri"/>
                        </a:rPr>
                        <a:t>Contain less than 2.5% nickel in terms of weight</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7219.35.90.00.00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8</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84">
                <a:tc>
                  <a:txBody>
                    <a:bodyPr/>
                    <a:lstStyle/>
                    <a:p>
                      <a:pPr>
                        <a:spcAft>
                          <a:spcPts val="0"/>
                        </a:spcAft>
                      </a:pPr>
                      <a:r>
                        <a:rPr lang="en-US" sz="800">
                          <a:latin typeface="Calibri"/>
                          <a:ea typeface="Times New Roman"/>
                          <a:cs typeface="Calibri"/>
                        </a:rPr>
                        <a:t>Width more than 500mm less than 600mm</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US" sz="800">
                          <a:latin typeface="Calibri"/>
                          <a:ea typeface="Times New Roman"/>
                          <a:cs typeface="Calibri"/>
                        </a:rPr>
                        <a:t>7220 (all)</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8</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12</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189">
                <a:tc>
                  <a:txBody>
                    <a:bodyPr/>
                    <a:lstStyle/>
                    <a:p>
                      <a:pPr>
                        <a:spcAft>
                          <a:spcPts val="0"/>
                        </a:spcAft>
                      </a:pPr>
                      <a:r>
                        <a:rPr lang="en-US" sz="800">
                          <a:latin typeface="Calibri"/>
                          <a:ea typeface="Times New Roman"/>
                          <a:cs typeface="Calibri"/>
                        </a:rPr>
                        <a:t>Width less than 500mm</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spcAft>
                          <a:spcPts val="0"/>
                        </a:spcAft>
                      </a:pPr>
                      <a:r>
                        <a:rPr lang="en-US" sz="800">
                          <a:latin typeface="Calibri"/>
                          <a:ea typeface="Times New Roman"/>
                          <a:cs typeface="Calibri"/>
                        </a:rPr>
                        <a:t>0</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a:latin typeface="Calibri"/>
                          <a:ea typeface="Times New Roman"/>
                          <a:cs typeface="Calibri"/>
                        </a:rPr>
                        <a:t>12</a:t>
                      </a:r>
                      <a:endParaRPr lang="tr-TR" sz="70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69600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ctrTitle" idx="4294967295"/>
          </p:nvPr>
        </p:nvSpPr>
        <p:spPr>
          <a:xfrm>
            <a:off x="611560" y="2780928"/>
            <a:ext cx="7772400" cy="1470025"/>
          </a:xfrm>
        </p:spPr>
        <p:txBody>
          <a:bodyPr/>
          <a:lstStyle/>
          <a:p>
            <a:pPr eaLnBrk="1" hangingPunct="1">
              <a:defRPr/>
            </a:pPr>
            <a:r>
              <a:rPr lang="en-US" sz="5400" b="1" dirty="0" smtClean="0">
                <a:solidFill>
                  <a:srgbClr val="33CCFF"/>
                </a:solidFill>
              </a:rPr>
              <a:t>THANK YOU</a:t>
            </a:r>
            <a:endParaRPr lang="tr-TR" sz="5400" b="1" dirty="0" smtClean="0">
              <a:solidFill>
                <a:srgbClr val="33CCFF"/>
              </a:solidFill>
            </a:endParaRPr>
          </a:p>
        </p:txBody>
      </p:sp>
      <p:pic>
        <p:nvPicPr>
          <p:cNvPr id="3" name="Picture 2"/>
          <p:cNvPicPr>
            <a:picLocks noChangeAspect="1"/>
          </p:cNvPicPr>
          <p:nvPr/>
        </p:nvPicPr>
        <p:blipFill>
          <a:blip r:embed="rId3" cstate="print"/>
          <a:stretch>
            <a:fillRect/>
          </a:stretch>
        </p:blipFill>
        <p:spPr>
          <a:xfrm>
            <a:off x="312440" y="147340"/>
            <a:ext cx="2747392" cy="1794468"/>
          </a:xfrm>
          <a:prstGeom prst="rect">
            <a:avLst/>
          </a:prstGeom>
        </p:spPr>
      </p:pic>
      <p:sp>
        <p:nvSpPr>
          <p:cNvPr id="2" name="Slide Number Placeholder 1"/>
          <p:cNvSpPr>
            <a:spLocks noGrp="1"/>
          </p:cNvSpPr>
          <p:nvPr>
            <p:ph type="sldNum" sz="quarter" idx="12"/>
          </p:nvPr>
        </p:nvSpPr>
        <p:spPr/>
        <p:txBody>
          <a:bodyPr/>
          <a:lstStyle/>
          <a:p>
            <a:fld id="{3E17AB41-FC68-5B45-852F-78D6932F9ACD}" type="slidenum">
              <a:rPr lang="tr-TR" smtClean="0"/>
              <a:pPr/>
              <a:t>26</a:t>
            </a:fld>
            <a:endParaRPr lang="tr-TR"/>
          </a:p>
        </p:txBody>
      </p:sp>
    </p:spTree>
    <p:extLst>
      <p:ext uri="{BB962C8B-B14F-4D97-AF65-F5344CB8AC3E}">
        <p14:creationId xmlns:p14="http://schemas.microsoft.com/office/powerpoint/2010/main" val="34546166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59632" y="333028"/>
            <a:ext cx="5997575" cy="647700"/>
          </a:xfrm>
        </p:spPr>
        <p:txBody>
          <a:bodyPr/>
          <a:lstStyle/>
          <a:p>
            <a:pPr eaLnBrk="1" hangingPunct="1"/>
            <a:r>
              <a:rPr lang="tr-TR" sz="3200" b="1" dirty="0">
                <a:solidFill>
                  <a:srgbClr val="33CCFF"/>
                </a:solidFill>
                <a:latin typeface="Arial" charset="0"/>
              </a:rPr>
              <a:t>PASDER</a:t>
            </a:r>
          </a:p>
        </p:txBody>
      </p:sp>
      <p:pic>
        <p:nvPicPr>
          <p:cNvPr id="3075" name="Picture 4"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1"/>
            <a:ext cx="2051719" cy="118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Grp="1" noChangeArrowheads="1"/>
          </p:cNvSpPr>
          <p:nvPr>
            <p:ph type="body" idx="1"/>
          </p:nvPr>
        </p:nvSpPr>
        <p:spPr>
          <a:xfrm>
            <a:off x="395536" y="1124744"/>
            <a:ext cx="8229600" cy="4525962"/>
          </a:xfrm>
        </p:spPr>
        <p:txBody>
          <a:bodyPr/>
          <a:lstStyle/>
          <a:p>
            <a:pPr algn="just" eaLnBrk="1" hangingPunct="1"/>
            <a:r>
              <a:rPr lang="en-US" sz="1600" b="1" dirty="0" smtClean="0">
                <a:solidFill>
                  <a:srgbClr val="33CCFF"/>
                </a:solidFill>
                <a:latin typeface="Arial" charset="0"/>
              </a:rPr>
              <a:t>PURPOSE</a:t>
            </a:r>
            <a:r>
              <a:rPr lang="tr-TR" sz="1600" dirty="0" smtClean="0">
                <a:latin typeface="Arial" charset="0"/>
              </a:rPr>
              <a:t>: </a:t>
            </a:r>
            <a:r>
              <a:rPr lang="en-US" sz="1600" dirty="0" smtClean="0">
                <a:latin typeface="Arial" charset="0"/>
              </a:rPr>
              <a:t>Underlining the value and importance of stainless steel, arousing interest towards this product, developing the understanding regarding stainless steel and its use and extending use of the product via transferring various sectors to stainless steel. </a:t>
            </a:r>
            <a:endParaRPr lang="tr-TR" sz="1600" dirty="0" smtClean="0">
              <a:latin typeface="Arial" charset="0"/>
            </a:endParaRPr>
          </a:p>
          <a:p>
            <a:pPr algn="just" eaLnBrk="1" hangingPunct="1"/>
            <a:r>
              <a:rPr lang="en-US" sz="1600" b="1" smtClean="0">
                <a:solidFill>
                  <a:srgbClr val="33CCFF"/>
                </a:solidFill>
                <a:latin typeface="Arial" charset="0"/>
              </a:rPr>
              <a:t>ACTIVITY </a:t>
            </a:r>
            <a:r>
              <a:rPr lang="en-US" sz="1600" b="1" dirty="0" smtClean="0">
                <a:solidFill>
                  <a:srgbClr val="33CCFF"/>
                </a:solidFill>
                <a:latin typeface="Arial" charset="0"/>
              </a:rPr>
              <a:t>FIELDS</a:t>
            </a:r>
            <a:r>
              <a:rPr lang="tr-TR" sz="1600" b="1" dirty="0" smtClean="0">
                <a:solidFill>
                  <a:srgbClr val="33CCFF"/>
                </a:solidFill>
                <a:latin typeface="Arial" charset="0"/>
              </a:rPr>
              <a:t>:</a:t>
            </a:r>
            <a:endParaRPr lang="tr-TR" sz="1600" b="1" dirty="0">
              <a:solidFill>
                <a:srgbClr val="33CCFF"/>
              </a:solidFill>
              <a:latin typeface="Arial" charset="0"/>
            </a:endParaRPr>
          </a:p>
          <a:p>
            <a:pPr lvl="1" algn="just" eaLnBrk="1" hangingPunct="1"/>
            <a:r>
              <a:rPr lang="en-US" sz="1600" dirty="0" smtClean="0">
                <a:latin typeface="Arial" charset="0"/>
              </a:rPr>
              <a:t>Representing the Stainless Steel industry before the State and official establishments regarding subjects related to purpose of </a:t>
            </a:r>
            <a:r>
              <a:rPr lang="en-US" sz="1600" smtClean="0">
                <a:latin typeface="Arial" charset="0"/>
              </a:rPr>
              <a:t>the </a:t>
            </a:r>
            <a:r>
              <a:rPr lang="tr-TR" sz="1600" smtClean="0">
                <a:latin typeface="Arial" charset="0"/>
              </a:rPr>
              <a:t>A</a:t>
            </a:r>
            <a:r>
              <a:rPr lang="en-US" sz="1600" smtClean="0">
                <a:latin typeface="Arial" charset="0"/>
              </a:rPr>
              <a:t>ssociation</a:t>
            </a:r>
            <a:r>
              <a:rPr lang="en-US" sz="1600" dirty="0" smtClean="0">
                <a:latin typeface="Arial" charset="0"/>
              </a:rPr>
              <a:t>,</a:t>
            </a:r>
            <a:endParaRPr lang="tr-TR" sz="1600" dirty="0">
              <a:latin typeface="Arial" charset="0"/>
            </a:endParaRPr>
          </a:p>
          <a:p>
            <a:pPr lvl="1" algn="just" eaLnBrk="1" hangingPunct="1"/>
            <a:r>
              <a:rPr lang="en-US" sz="1600" dirty="0" smtClean="0">
                <a:latin typeface="Arial" charset="0"/>
              </a:rPr>
              <a:t>Supporting development of expertise and efficiency of the industry via providing necessary training and answering various technical questions, </a:t>
            </a:r>
            <a:endParaRPr lang="tr-TR" sz="1600" dirty="0">
              <a:latin typeface="Arial" charset="0"/>
            </a:endParaRPr>
          </a:p>
          <a:p>
            <a:pPr lvl="1" algn="just" eaLnBrk="1" hangingPunct="1"/>
            <a:r>
              <a:rPr lang="en-US" sz="1600" dirty="0" smtClean="0">
                <a:latin typeface="Arial" charset="0"/>
              </a:rPr>
              <a:t>Providing, printing and distributing brochures, catalogues and any kind of printed documents which contain relevant standards and any kind of information about stainless steel, </a:t>
            </a:r>
            <a:endParaRPr lang="tr-TR" sz="1600" dirty="0">
              <a:latin typeface="Arial" charset="0"/>
            </a:endParaRPr>
          </a:p>
          <a:p>
            <a:pPr lvl="1" algn="just" eaLnBrk="1" hangingPunct="1"/>
            <a:r>
              <a:rPr lang="en-US" sz="1600" dirty="0" smtClean="0">
                <a:latin typeface="Arial" charset="0"/>
              </a:rPr>
              <a:t>Arranging seminars, conferences, panels etc. which put forth the innovations of the sector, attending these organizations, announcing them to relevant parties, </a:t>
            </a:r>
            <a:endParaRPr lang="tr-TR" sz="1600" dirty="0">
              <a:latin typeface="Arial" charset="0"/>
            </a:endParaRPr>
          </a:p>
          <a:p>
            <a:pPr lvl="1" algn="just" eaLnBrk="1" hangingPunct="1"/>
            <a:r>
              <a:rPr lang="en-US" sz="1600" dirty="0" smtClean="0">
                <a:latin typeface="Arial" charset="0"/>
              </a:rPr>
              <a:t>Establishing relationships with establishments which have similar purposes inland and abroad and exchanging views.</a:t>
            </a:r>
            <a:endParaRPr lang="tr-TR" sz="1600" dirty="0" smtClean="0">
              <a:latin typeface="Arial" charset="0"/>
            </a:endParaRPr>
          </a:p>
          <a:p>
            <a:pPr algn="just" eaLnBrk="1" hangingPunct="1"/>
            <a:r>
              <a:rPr lang="tr-TR" sz="1600" b="1" dirty="0" smtClean="0">
                <a:solidFill>
                  <a:srgbClr val="33CCFF"/>
                </a:solidFill>
                <a:latin typeface="Arial" charset="0"/>
              </a:rPr>
              <a:t>PASDER</a:t>
            </a:r>
            <a:r>
              <a:rPr lang="en-US" sz="1600" b="1" dirty="0" smtClean="0">
                <a:solidFill>
                  <a:srgbClr val="33CCFF"/>
                </a:solidFill>
                <a:latin typeface="Arial" charset="0"/>
              </a:rPr>
              <a:t> </a:t>
            </a:r>
            <a:r>
              <a:rPr lang="en-US" sz="1600" dirty="0" smtClean="0">
                <a:latin typeface="Arial" charset="0"/>
              </a:rPr>
              <a:t>is a member of European Stainless Steel Association </a:t>
            </a:r>
            <a:r>
              <a:rPr lang="tr-TR" sz="1600" dirty="0" smtClean="0">
                <a:latin typeface="Arial" charset="0"/>
              </a:rPr>
              <a:t>(EUROINOX) </a:t>
            </a:r>
            <a:r>
              <a:rPr lang="en-US" sz="1600" dirty="0" smtClean="0">
                <a:latin typeface="Arial" charset="0"/>
              </a:rPr>
              <a:t>and International Stainless Steel Forum </a:t>
            </a:r>
            <a:r>
              <a:rPr lang="tr-TR" sz="1600" dirty="0" smtClean="0">
                <a:latin typeface="Arial" charset="0"/>
              </a:rPr>
              <a:t>(ISSF) </a:t>
            </a:r>
            <a:r>
              <a:rPr lang="en-US" sz="1600" dirty="0" smtClean="0">
                <a:latin typeface="Arial" charset="0"/>
              </a:rPr>
              <a:t>in accordance with these purposes</a:t>
            </a:r>
            <a:r>
              <a:rPr lang="tr-TR" sz="1600" dirty="0" smtClean="0">
                <a:latin typeface="Arial" charset="0"/>
              </a:rPr>
              <a:t>.</a:t>
            </a:r>
            <a:endParaRPr lang="tr-TR" sz="1600" dirty="0">
              <a:latin typeface="Arial" charset="0"/>
            </a:endParaRPr>
          </a:p>
          <a:p>
            <a:pPr algn="just" eaLnBrk="1" hangingPunct="1"/>
            <a:endParaRPr lang="tr-TR" sz="1600" dirty="0">
              <a:latin typeface="Arial" charset="0"/>
            </a:endParaRPr>
          </a:p>
        </p:txBody>
      </p:sp>
      <p:pic>
        <p:nvPicPr>
          <p:cNvPr id="3077" name="Picture 6" descr="eur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718" y="6021288"/>
            <a:ext cx="122396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iss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5978" y="6211143"/>
            <a:ext cx="9064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686872" y="6245225"/>
            <a:ext cx="2133600" cy="476250"/>
          </a:xfrm>
        </p:spPr>
        <p:txBody>
          <a:bodyPr/>
          <a:lstStyle/>
          <a:p>
            <a:fld id="{7CC4B6EB-EB22-0249-9398-DFB037DCDE64}" type="slidenum">
              <a:rPr lang="tr-TR" smtClean="0"/>
              <a:pPr/>
              <a:t>2</a:t>
            </a:fld>
            <a:endParaRPr lang="tr-TR"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metalinoks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5825" y="1440582"/>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aperam1">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538" y="1268413"/>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9" descr="saritas1">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288" y="1916113"/>
            <a:ext cx="1428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 descr="acerinox1">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313" y="1268413"/>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3" descr="OUTO1">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51275" y="1268413"/>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5" descr="borsen1">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31682" y="2852936"/>
            <a:ext cx="1428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7" descr="oztiryakiler1">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4213" y="2924175"/>
            <a:ext cx="1428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9" descr="ferco1">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78460" y="2952750"/>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1" descr="enginmetal1">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79838" y="1916113"/>
            <a:ext cx="1428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3" descr="teknikmetal1">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435600" y="1296566"/>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5" descr="somcelik1">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987675" y="2420938"/>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7" descr="akinpaslanmaz1">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894684" y="2376686"/>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9" descr="alpmetal1">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403350" y="2349500"/>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31" descr="borusan1">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159474" y="2924944"/>
            <a:ext cx="1428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33" descr="saritas_disticaret1">
            <a:hlinkClick r:id="rId7"/>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195513" y="1989138"/>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35" descr="erpaslanmaz1">
            <a:hlinkClick r:id="rId32"/>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940425" y="1944638"/>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39" descr="axis1">
            <a:hlinkClick r:id="rId34"/>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524328" y="2132856"/>
            <a:ext cx="133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40" descr="IMG_0002_NEW"/>
          <p:cNvPicPr>
            <a:picLocks noGrp="1" noChangeAspect="1" noChangeArrowheads="1"/>
          </p:cNvPicPr>
          <p:nvPr>
            <p:ph type="title"/>
          </p:nvPr>
        </p:nvPicPr>
        <p:blipFill>
          <a:blip r:embed="rId36" cstate="email">
            <a:extLst>
              <a:ext uri="{28A0092B-C50C-407E-A947-70E740481C1C}">
                <a14:useLocalDpi xmlns:a14="http://schemas.microsoft.com/office/drawing/2010/main" val="0"/>
              </a:ext>
            </a:extLst>
          </a:blip>
          <a:srcRect/>
          <a:stretch>
            <a:fillRect/>
          </a:stretch>
        </p:blipFill>
        <p:spPr>
          <a:xfrm>
            <a:off x="0" y="0"/>
            <a:ext cx="2086006" cy="1196752"/>
          </a:xfrm>
          <a:noFill/>
        </p:spPr>
      </p:pic>
      <p:sp>
        <p:nvSpPr>
          <p:cNvPr id="4116" name="Rectangle 41"/>
          <p:cNvSpPr>
            <a:spLocks noChangeArrowheads="1"/>
          </p:cNvSpPr>
          <p:nvPr/>
        </p:nvSpPr>
        <p:spPr bwMode="auto">
          <a:xfrm>
            <a:off x="1454745" y="188913"/>
            <a:ext cx="5997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tr-TR" sz="4000" b="1" dirty="0">
                <a:solidFill>
                  <a:srgbClr val="33CCFF"/>
                </a:solidFill>
              </a:rPr>
              <a:t>PASDER</a:t>
            </a:r>
          </a:p>
        </p:txBody>
      </p:sp>
      <p:sp>
        <p:nvSpPr>
          <p:cNvPr id="4117" name="Rectangle 42"/>
          <p:cNvSpPr>
            <a:spLocks noChangeArrowheads="1"/>
          </p:cNvSpPr>
          <p:nvPr/>
        </p:nvSpPr>
        <p:spPr bwMode="auto">
          <a:xfrm>
            <a:off x="0" y="174625"/>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18" name="Rectangle 43"/>
          <p:cNvSpPr>
            <a:spLocks noChangeArrowheads="1"/>
          </p:cNvSpPr>
          <p:nvPr/>
        </p:nvSpPr>
        <p:spPr bwMode="auto">
          <a:xfrm>
            <a:off x="0" y="174625"/>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19" name="Rectangle 44"/>
          <p:cNvSpPr>
            <a:spLocks noChangeArrowheads="1"/>
          </p:cNvSpPr>
          <p:nvPr/>
        </p:nvSpPr>
        <p:spPr bwMode="auto">
          <a:xfrm>
            <a:off x="0" y="0"/>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20" name="Rectangle 45"/>
          <p:cNvSpPr>
            <a:spLocks noChangeArrowheads="1"/>
          </p:cNvSpPr>
          <p:nvPr/>
        </p:nvSpPr>
        <p:spPr bwMode="auto">
          <a:xfrm>
            <a:off x="0" y="0"/>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21" name="Rectangle 46"/>
          <p:cNvSpPr>
            <a:spLocks noChangeArrowheads="1"/>
          </p:cNvSpPr>
          <p:nvPr/>
        </p:nvSpPr>
        <p:spPr bwMode="auto">
          <a:xfrm>
            <a:off x="0" y="174625"/>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22" name="Rectangle 47"/>
          <p:cNvSpPr>
            <a:spLocks noChangeArrowheads="1"/>
          </p:cNvSpPr>
          <p:nvPr/>
        </p:nvSpPr>
        <p:spPr bwMode="auto">
          <a:xfrm>
            <a:off x="0" y="174625"/>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23" name="Rectangle 48"/>
          <p:cNvSpPr>
            <a:spLocks noChangeArrowheads="1"/>
          </p:cNvSpPr>
          <p:nvPr/>
        </p:nvSpPr>
        <p:spPr bwMode="auto">
          <a:xfrm>
            <a:off x="0" y="0"/>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24" name="Rectangle 49"/>
          <p:cNvSpPr>
            <a:spLocks noChangeArrowheads="1"/>
          </p:cNvSpPr>
          <p:nvPr/>
        </p:nvSpPr>
        <p:spPr bwMode="auto">
          <a:xfrm>
            <a:off x="0" y="0"/>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25" name="Rectangle 50"/>
          <p:cNvSpPr>
            <a:spLocks noChangeArrowheads="1"/>
          </p:cNvSpPr>
          <p:nvPr/>
        </p:nvSpPr>
        <p:spPr bwMode="auto">
          <a:xfrm>
            <a:off x="0" y="174625"/>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26" name="Rectangle 51"/>
          <p:cNvSpPr>
            <a:spLocks noChangeArrowheads="1"/>
          </p:cNvSpPr>
          <p:nvPr/>
        </p:nvSpPr>
        <p:spPr bwMode="auto">
          <a:xfrm>
            <a:off x="0" y="174625"/>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27" name="Rectangle 52"/>
          <p:cNvSpPr>
            <a:spLocks noChangeArrowheads="1"/>
          </p:cNvSpPr>
          <p:nvPr/>
        </p:nvSpPr>
        <p:spPr bwMode="auto">
          <a:xfrm>
            <a:off x="0" y="0"/>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28" name="Rectangle 53"/>
          <p:cNvSpPr>
            <a:spLocks noChangeArrowheads="1"/>
          </p:cNvSpPr>
          <p:nvPr/>
        </p:nvSpPr>
        <p:spPr bwMode="auto">
          <a:xfrm>
            <a:off x="0" y="0"/>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29" name="Text Box 54"/>
          <p:cNvSpPr txBox="1">
            <a:spLocks noChangeArrowheads="1"/>
          </p:cNvSpPr>
          <p:nvPr/>
        </p:nvSpPr>
        <p:spPr bwMode="auto">
          <a:xfrm>
            <a:off x="755650" y="4221163"/>
            <a:ext cx="6840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tr-TR"/>
          </a:p>
        </p:txBody>
      </p:sp>
      <p:sp>
        <p:nvSpPr>
          <p:cNvPr id="4130" name="Rectangle 55"/>
          <p:cNvSpPr>
            <a:spLocks noChangeArrowheads="1"/>
          </p:cNvSpPr>
          <p:nvPr/>
        </p:nvSpPr>
        <p:spPr bwMode="auto">
          <a:xfrm>
            <a:off x="0" y="174625"/>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31" name="Rectangle 56"/>
          <p:cNvSpPr>
            <a:spLocks noChangeArrowheads="1"/>
          </p:cNvSpPr>
          <p:nvPr/>
        </p:nvSpPr>
        <p:spPr bwMode="auto">
          <a:xfrm>
            <a:off x="0" y="174625"/>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32" name="Rectangle 57"/>
          <p:cNvSpPr>
            <a:spLocks noChangeArrowheads="1"/>
          </p:cNvSpPr>
          <p:nvPr/>
        </p:nvSpPr>
        <p:spPr bwMode="auto">
          <a:xfrm>
            <a:off x="0" y="0"/>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33" name="Rectangle 58"/>
          <p:cNvSpPr>
            <a:spLocks noChangeArrowheads="1"/>
          </p:cNvSpPr>
          <p:nvPr/>
        </p:nvSpPr>
        <p:spPr bwMode="auto">
          <a:xfrm>
            <a:off x="0" y="0"/>
            <a:ext cx="5572125" cy="0"/>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34" name="Rectangle 59"/>
          <p:cNvSpPr>
            <a:spLocks noChangeArrowheads="1"/>
          </p:cNvSpPr>
          <p:nvPr/>
        </p:nvSpPr>
        <p:spPr bwMode="auto">
          <a:xfrm>
            <a:off x="179512" y="3660415"/>
            <a:ext cx="871296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1600" dirty="0" smtClean="0"/>
              <a:t>The employees employed in establishments acting in sectors related to stainless steel especially the white appliances, automotive, food, chemistry and construction are </a:t>
            </a:r>
            <a:r>
              <a:rPr lang="en-US" sz="1600" b="1" u="sng" dirty="0" smtClean="0"/>
              <a:t>more </a:t>
            </a:r>
            <a:r>
              <a:rPr lang="en-US" sz="1600" b="1" u="sng" smtClean="0"/>
              <a:t>than 300</a:t>
            </a:r>
            <a:r>
              <a:rPr lang="tr-TR" sz="1600" b="1" u="sng" smtClean="0"/>
              <a:t>,</a:t>
            </a:r>
            <a:r>
              <a:rPr lang="en-US" sz="1600" b="1" u="sng" smtClean="0"/>
              <a:t>00</a:t>
            </a:r>
            <a:r>
              <a:rPr lang="tr-TR" sz="1600" b="1" u="sng" smtClean="0"/>
              <a:t>0</a:t>
            </a:r>
            <a:r>
              <a:rPr lang="tr-TR" sz="1600" b="1" smtClean="0"/>
              <a:t> </a:t>
            </a:r>
            <a:r>
              <a:rPr lang="en-US" sz="1600" smtClean="0"/>
              <a:t>together </a:t>
            </a:r>
            <a:r>
              <a:rPr lang="en-US" sz="1600" dirty="0" smtClean="0"/>
              <a:t>with our members. 65% of these establishments have direct or indirect relation with our members within the supply chain. </a:t>
            </a:r>
            <a:endParaRPr lang="tr-TR" sz="1600" dirty="0" smtClean="0"/>
          </a:p>
          <a:p>
            <a:pPr algn="just"/>
            <a:endParaRPr lang="tr-TR" sz="1600" smtClean="0"/>
          </a:p>
          <a:p>
            <a:pPr algn="just"/>
            <a:r>
              <a:rPr lang="en-US" sz="1600" smtClean="0"/>
              <a:t>The </a:t>
            </a:r>
            <a:r>
              <a:rPr lang="en-US" sz="1600" dirty="0" smtClean="0"/>
              <a:t>stainless steel amount used by PASDER members as of end of 2013 is </a:t>
            </a:r>
            <a:r>
              <a:rPr lang="en-US" sz="1600" smtClean="0"/>
              <a:t>approximately 250</a:t>
            </a:r>
            <a:r>
              <a:rPr lang="tr-TR" sz="1600" smtClean="0"/>
              <a:t>,</a:t>
            </a:r>
            <a:r>
              <a:rPr lang="en-US" sz="1600" smtClean="0"/>
              <a:t>000 ton</a:t>
            </a:r>
            <a:r>
              <a:rPr lang="tr-TR" sz="1600" smtClean="0"/>
              <a:t>s</a:t>
            </a:r>
            <a:r>
              <a:rPr lang="en-US" sz="1600" smtClean="0"/>
              <a:t>/year </a:t>
            </a:r>
            <a:r>
              <a:rPr lang="en-US" sz="1600" dirty="0" smtClean="0"/>
              <a:t>and the added value resulting from the </a:t>
            </a:r>
            <a:r>
              <a:rPr lang="en-US" sz="1600" b="1" u="sng" dirty="0" smtClean="0"/>
              <a:t>export they realized is more than 100 million USD/year.</a:t>
            </a:r>
            <a:r>
              <a:rPr lang="tr-TR" sz="1600" b="1" u="sng" dirty="0" smtClean="0"/>
              <a:t> </a:t>
            </a:r>
          </a:p>
          <a:p>
            <a:pPr algn="just"/>
            <a:endParaRPr lang="tr-TR" sz="1600" dirty="0"/>
          </a:p>
          <a:p>
            <a:pPr algn="just"/>
            <a:r>
              <a:rPr lang="en-US" sz="1600" dirty="0" smtClean="0"/>
              <a:t>It is supposed that the added value reaches </a:t>
            </a:r>
            <a:r>
              <a:rPr lang="en-US" sz="1600" b="1" u="sng" dirty="0" smtClean="0"/>
              <a:t>400-500 million USD/year</a:t>
            </a:r>
            <a:r>
              <a:rPr lang="en-US" sz="1600" b="1" dirty="0" smtClean="0"/>
              <a:t> </a:t>
            </a:r>
            <a:r>
              <a:rPr lang="en-US" sz="1600" dirty="0" smtClean="0"/>
              <a:t>depending on the fact that the producers available in the sectors to which PASDER members give services export 1/3 of the stainless steel amount using it within the final products of their sectors.</a:t>
            </a:r>
            <a:endParaRPr lang="tr-TR" sz="1600" dirty="0"/>
          </a:p>
          <a:p>
            <a:pPr algn="just"/>
            <a:endParaRPr lang="tr-TR" sz="1600" dirty="0"/>
          </a:p>
        </p:txBody>
      </p:sp>
      <p:sp>
        <p:nvSpPr>
          <p:cNvPr id="2" name="Slide Number Placeholder 1"/>
          <p:cNvSpPr>
            <a:spLocks noGrp="1"/>
          </p:cNvSpPr>
          <p:nvPr>
            <p:ph type="sldNum" sz="quarter" idx="12"/>
          </p:nvPr>
        </p:nvSpPr>
        <p:spPr/>
        <p:txBody>
          <a:bodyPr/>
          <a:lstStyle/>
          <a:p>
            <a:fld id="{7CC4B6EB-EB22-0249-9398-DFB037DCDE64}" type="slidenum">
              <a:rPr lang="tr-TR" smtClean="0"/>
              <a:pPr/>
              <a:t>3</a:t>
            </a:fld>
            <a:endParaRPr lang="tr-TR"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27584" y="261020"/>
            <a:ext cx="7632848" cy="647700"/>
          </a:xfrm>
        </p:spPr>
        <p:txBody>
          <a:bodyPr/>
          <a:lstStyle/>
          <a:p>
            <a:pPr eaLnBrk="1" hangingPunct="1"/>
            <a:r>
              <a:rPr lang="en-US" sz="2400" b="1" dirty="0" smtClean="0">
                <a:solidFill>
                  <a:srgbClr val="33CCFF"/>
                </a:solidFill>
                <a:latin typeface="Arial" charset="0"/>
              </a:rPr>
              <a:t>Stainless Steel Use in Turkey</a:t>
            </a:r>
            <a:endParaRPr lang="tr-TR" sz="2400" b="1" dirty="0">
              <a:solidFill>
                <a:srgbClr val="33CCFF"/>
              </a:solidFill>
              <a:latin typeface="Arial" charset="0"/>
            </a:endParaRPr>
          </a:p>
        </p:txBody>
      </p:sp>
      <p:pic>
        <p:nvPicPr>
          <p:cNvPr id="3075" name="Picture 4"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835696" cy="112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Grp="1" noChangeArrowheads="1"/>
          </p:cNvSpPr>
          <p:nvPr>
            <p:ph type="body" idx="1"/>
          </p:nvPr>
        </p:nvSpPr>
        <p:spPr>
          <a:xfrm>
            <a:off x="323528" y="1063278"/>
            <a:ext cx="8229600" cy="4525962"/>
          </a:xfrm>
        </p:spPr>
        <p:txBody>
          <a:bodyPr/>
          <a:lstStyle/>
          <a:p>
            <a:pPr algn="just" eaLnBrk="1" hangingPunct="1"/>
            <a:r>
              <a:rPr lang="en-US" sz="1600" dirty="0" smtClean="0">
                <a:latin typeface="Arial" charset="0"/>
              </a:rPr>
              <a:t>Use of a total </a:t>
            </a:r>
            <a:r>
              <a:rPr lang="en-US" sz="1600" smtClean="0">
                <a:latin typeface="Arial" charset="0"/>
              </a:rPr>
              <a:t>of 450</a:t>
            </a:r>
            <a:r>
              <a:rPr lang="tr-TR" sz="1600" smtClean="0">
                <a:latin typeface="Arial" charset="0"/>
              </a:rPr>
              <a:t>,</a:t>
            </a:r>
            <a:r>
              <a:rPr lang="en-US" sz="1600" smtClean="0">
                <a:latin typeface="Arial" charset="0"/>
              </a:rPr>
              <a:t>000 ton</a:t>
            </a:r>
            <a:r>
              <a:rPr lang="tr-TR" sz="1600" smtClean="0">
                <a:latin typeface="Arial" charset="0"/>
              </a:rPr>
              <a:t>s</a:t>
            </a:r>
            <a:r>
              <a:rPr lang="en-US" sz="1600" smtClean="0">
                <a:latin typeface="Arial" charset="0"/>
              </a:rPr>
              <a:t>/year </a:t>
            </a:r>
            <a:r>
              <a:rPr lang="en-US" sz="1600" dirty="0" smtClean="0">
                <a:latin typeface="Arial" charset="0"/>
              </a:rPr>
              <a:t>flat product stainless steel imported to Turkey as </a:t>
            </a:r>
            <a:r>
              <a:rPr lang="en-US" sz="1600" dirty="0" err="1" smtClean="0">
                <a:latin typeface="Arial" charset="0"/>
              </a:rPr>
              <a:t>sectoral</a:t>
            </a:r>
            <a:r>
              <a:rPr lang="en-US" sz="1600" dirty="0" smtClean="0">
                <a:latin typeface="Arial" charset="0"/>
              </a:rPr>
              <a:t> input is defined in the below table: </a:t>
            </a:r>
            <a:endParaRPr lang="tr-TR" sz="1600" dirty="0">
              <a:latin typeface="Arial" charset="0"/>
            </a:endParaRPr>
          </a:p>
        </p:txBody>
      </p:sp>
      <p:sp>
        <p:nvSpPr>
          <p:cNvPr id="2" name="Slide Number Placeholder 1"/>
          <p:cNvSpPr>
            <a:spLocks noGrp="1"/>
          </p:cNvSpPr>
          <p:nvPr>
            <p:ph type="sldNum" sz="quarter" idx="12"/>
          </p:nvPr>
        </p:nvSpPr>
        <p:spPr/>
        <p:txBody>
          <a:bodyPr/>
          <a:lstStyle/>
          <a:p>
            <a:fld id="{7CC4B6EB-EB22-0249-9398-DFB037DCDE64}" type="slidenum">
              <a:rPr lang="tr-TR" smtClean="0"/>
              <a:pPr/>
              <a:t>4</a:t>
            </a:fld>
            <a:endParaRPr lang="tr-TR"/>
          </a:p>
        </p:txBody>
      </p:sp>
      <p:graphicFrame>
        <p:nvGraphicFramePr>
          <p:cNvPr id="6" name="Table 5"/>
          <p:cNvGraphicFramePr>
            <a:graphicFrameLocks noGrp="1"/>
          </p:cNvGraphicFramePr>
          <p:nvPr>
            <p:extLst>
              <p:ext uri="{D42A27DB-BD31-4B8C-83A1-F6EECF244321}">
                <p14:modId xmlns:p14="http://schemas.microsoft.com/office/powerpoint/2010/main" val="448884212"/>
              </p:ext>
            </p:extLst>
          </p:nvPr>
        </p:nvGraphicFramePr>
        <p:xfrm>
          <a:off x="2267744" y="1740743"/>
          <a:ext cx="4374406" cy="4996041"/>
        </p:xfrm>
        <a:graphic>
          <a:graphicData uri="http://schemas.openxmlformats.org/drawingml/2006/table">
            <a:tbl>
              <a:tblPr/>
              <a:tblGrid>
                <a:gridCol w="2187204"/>
                <a:gridCol w="2187202"/>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charset="0"/>
                        </a:rPr>
                        <a:t>Stainless Steel Use Based on Sector </a:t>
                      </a:r>
                      <a:r>
                        <a:rPr kumimoji="0" lang="tr-TR" sz="1600" b="1" i="0" u="none" strike="noStrike" cap="none" normalizeH="0" baseline="0" dirty="0" smtClean="0">
                          <a:ln>
                            <a:noFill/>
                          </a:ln>
                          <a:solidFill>
                            <a:srgbClr val="FFFFFF"/>
                          </a:solidFill>
                          <a:effectLst/>
                          <a:latin typeface="Arial" charset="0"/>
                          <a:ea typeface="ＭＳ Ｐゴシック" charset="0"/>
                        </a:rPr>
                        <a:t>(T</a:t>
                      </a:r>
                      <a:r>
                        <a:rPr kumimoji="0" lang="en-US" sz="1600" b="1" i="0" u="none" strike="noStrike" cap="none" normalizeH="0" baseline="0" dirty="0" err="1" smtClean="0">
                          <a:ln>
                            <a:noFill/>
                          </a:ln>
                          <a:solidFill>
                            <a:srgbClr val="FFFFFF"/>
                          </a:solidFill>
                          <a:effectLst/>
                          <a:latin typeface="Arial" charset="0"/>
                          <a:ea typeface="ＭＳ Ｐゴシック" charset="0"/>
                        </a:rPr>
                        <a:t>urkey</a:t>
                      </a:r>
                      <a:r>
                        <a:rPr kumimoji="0" lang="tr-TR" sz="1600" b="1" i="0" u="none" strike="noStrike" cap="none" normalizeH="0" baseline="0" dirty="0" smtClean="0">
                          <a:ln>
                            <a:noFill/>
                          </a:ln>
                          <a:solidFill>
                            <a:srgbClr val="FFFFFF"/>
                          </a:solidFill>
                          <a:effectLst/>
                          <a:latin typeface="Arial" charset="0"/>
                          <a:ea typeface="ＭＳ Ｐゴシック" charset="0"/>
                        </a:rPr>
                        <a:t>)</a:t>
                      </a:r>
                      <a:endParaRPr kumimoji="0" lang="tr-TR" sz="16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err="1" smtClean="0">
                          <a:ln>
                            <a:noFill/>
                          </a:ln>
                          <a:solidFill>
                            <a:srgbClr val="FFFFFF"/>
                          </a:solidFill>
                          <a:effectLst/>
                          <a:latin typeface="Arial" charset="0"/>
                          <a:ea typeface="ＭＳ Ｐゴシック" charset="0"/>
                        </a:rPr>
                        <a:t>Se</a:t>
                      </a:r>
                      <a:r>
                        <a:rPr kumimoji="0" lang="en-US" sz="1600" b="1" i="0" u="none" strike="noStrike" cap="none" normalizeH="0" baseline="0" dirty="0" err="1" smtClean="0">
                          <a:ln>
                            <a:noFill/>
                          </a:ln>
                          <a:solidFill>
                            <a:srgbClr val="FFFFFF"/>
                          </a:solidFill>
                          <a:effectLst/>
                          <a:latin typeface="Arial" charset="0"/>
                          <a:ea typeface="ＭＳ Ｐゴシック" charset="0"/>
                        </a:rPr>
                        <a:t>ctor</a:t>
                      </a:r>
                      <a:endParaRPr kumimoji="0" lang="tr-TR" sz="16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charset="0"/>
                        </a:rPr>
                        <a:t>Use Ratio </a:t>
                      </a:r>
                      <a:r>
                        <a:rPr kumimoji="0" lang="tr-TR" sz="1600" b="1" i="0" u="none" strike="noStrike" cap="none" normalizeH="0" baseline="0" dirty="0" smtClean="0">
                          <a:ln>
                            <a:noFill/>
                          </a:ln>
                          <a:solidFill>
                            <a:srgbClr val="FFFFFF"/>
                          </a:solidFill>
                          <a:effectLst/>
                          <a:latin typeface="Arial" charset="0"/>
                          <a:ea typeface="ＭＳ Ｐゴシック" charset="0"/>
                        </a:rPr>
                        <a:t>(%) </a:t>
                      </a:r>
                      <a:endParaRPr kumimoji="0" lang="tr-TR" sz="1600" b="1" i="0" u="none" strike="noStrike" cap="none" normalizeH="0" baseline="0" dirty="0">
                        <a:ln>
                          <a:noFill/>
                        </a:ln>
                        <a:solidFill>
                          <a:srgbClr val="FFFFFF"/>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330696">
                <a:tc>
                  <a:txBody>
                    <a:bodyPr/>
                    <a:lstStyle/>
                    <a:p>
                      <a:pPr algn="l" fontAlgn="b"/>
                      <a:r>
                        <a:rPr lang="en-US" sz="1600" b="0" i="0" u="none" strike="noStrike" dirty="0" smtClean="0">
                          <a:effectLst/>
                          <a:latin typeface="Arial"/>
                        </a:rPr>
                        <a:t>White appliances</a:t>
                      </a:r>
                      <a:endParaRPr lang="tr-TR"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r" fontAlgn="b"/>
                      <a:r>
                        <a:rPr lang="en-US" sz="1600" b="0" i="0" u="none" strike="noStrike" smtClean="0">
                          <a:effectLst/>
                          <a:latin typeface="Arial"/>
                        </a:rPr>
                        <a:t>14</a:t>
                      </a:r>
                      <a:r>
                        <a:rPr lang="tr-TR" sz="1600" b="0" i="0" u="none" strike="noStrike" smtClean="0">
                          <a:effectLst/>
                          <a:latin typeface="Arial"/>
                        </a:rPr>
                        <a:t>.</a:t>
                      </a:r>
                      <a:r>
                        <a:rPr lang="en-US" sz="1600" b="0" i="0" u="none" strike="noStrike" smtClean="0">
                          <a:effectLst/>
                          <a:latin typeface="Arial"/>
                        </a:rPr>
                        <a:t>6</a:t>
                      </a:r>
                      <a:endParaRPr lang="en-US"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CDDA"/>
                    </a:solidFill>
                  </a:tcPr>
                </a:tc>
              </a:tr>
              <a:tr h="371475">
                <a:tc>
                  <a:txBody>
                    <a:bodyPr/>
                    <a:lstStyle/>
                    <a:p>
                      <a:pPr algn="l" fontAlgn="b"/>
                      <a:r>
                        <a:rPr lang="en-US" sz="1600" b="0" i="0" u="none" strike="noStrike" dirty="0" smtClean="0">
                          <a:effectLst/>
                          <a:latin typeface="Arial"/>
                        </a:rPr>
                        <a:t>Kitchenware</a:t>
                      </a:r>
                      <a:endParaRPr lang="tr-TR"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r" fontAlgn="b"/>
                      <a:r>
                        <a:rPr lang="en-US" sz="1600" b="0" i="0" u="none" strike="noStrike" smtClean="0">
                          <a:effectLst/>
                          <a:latin typeface="Arial"/>
                        </a:rPr>
                        <a:t>22</a:t>
                      </a:r>
                      <a:r>
                        <a:rPr lang="tr-TR" sz="1600" b="0" i="0" u="none" strike="noStrike" smtClean="0">
                          <a:effectLst/>
                          <a:latin typeface="Arial"/>
                        </a:rPr>
                        <a:t>.</a:t>
                      </a:r>
                      <a:r>
                        <a:rPr lang="en-US" sz="1600" b="0" i="0" u="none" strike="noStrike" smtClean="0">
                          <a:effectLst/>
                          <a:latin typeface="Arial"/>
                        </a:rPr>
                        <a:t>1</a:t>
                      </a:r>
                      <a:endParaRPr lang="en-US"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r>
              <a:tr h="371475">
                <a:tc>
                  <a:txBody>
                    <a:bodyPr/>
                    <a:lstStyle/>
                    <a:p>
                      <a:pPr algn="l" fontAlgn="b"/>
                      <a:r>
                        <a:rPr lang="en-US" sz="1600" b="0" i="0" u="none" strike="noStrike" dirty="0" smtClean="0">
                          <a:effectLst/>
                          <a:latin typeface="Arial"/>
                        </a:rPr>
                        <a:t>Chemistry-textile</a:t>
                      </a:r>
                      <a:endParaRPr lang="tr-TR"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r" fontAlgn="b"/>
                      <a:r>
                        <a:rPr lang="en-US" sz="1600" b="0" i="0" u="none" strike="noStrike" smtClean="0">
                          <a:effectLst/>
                          <a:latin typeface="Arial"/>
                        </a:rPr>
                        <a:t>5</a:t>
                      </a:r>
                      <a:r>
                        <a:rPr lang="tr-TR" sz="1600" b="0" i="0" u="none" strike="noStrike" smtClean="0">
                          <a:effectLst/>
                          <a:latin typeface="Arial"/>
                        </a:rPr>
                        <a:t>.</a:t>
                      </a:r>
                      <a:r>
                        <a:rPr lang="en-US" sz="1600" b="0" i="0" u="none" strike="noStrike" smtClean="0">
                          <a:effectLst/>
                          <a:latin typeface="Arial"/>
                        </a:rPr>
                        <a:t>1</a:t>
                      </a:r>
                      <a:endParaRPr lang="en-US"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CDDA"/>
                    </a:solidFill>
                  </a:tcPr>
                </a:tc>
              </a:tr>
              <a:tr h="371475">
                <a:tc>
                  <a:txBody>
                    <a:bodyPr/>
                    <a:lstStyle/>
                    <a:p>
                      <a:pPr algn="l" fontAlgn="b"/>
                      <a:r>
                        <a:rPr lang="en-US" sz="1600" b="0" i="0" u="none" strike="noStrike" dirty="0" smtClean="0">
                          <a:effectLst/>
                          <a:latin typeface="Arial"/>
                        </a:rPr>
                        <a:t>Ship industry</a:t>
                      </a:r>
                      <a:endParaRPr lang="tr-TR"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r" fontAlgn="b"/>
                      <a:r>
                        <a:rPr lang="en-US" sz="1600" b="0" i="0" u="none" strike="noStrike" smtClean="0">
                          <a:effectLst/>
                          <a:latin typeface="Arial"/>
                        </a:rPr>
                        <a:t>3</a:t>
                      </a:r>
                      <a:r>
                        <a:rPr lang="tr-TR" sz="1600" b="0" i="0" u="none" strike="noStrike" smtClean="0">
                          <a:effectLst/>
                          <a:latin typeface="Arial"/>
                        </a:rPr>
                        <a:t>.</a:t>
                      </a:r>
                      <a:r>
                        <a:rPr lang="en-US" sz="1600" b="0" i="0" u="none" strike="noStrike" smtClean="0">
                          <a:effectLst/>
                          <a:latin typeface="Arial"/>
                        </a:rPr>
                        <a:t>4</a:t>
                      </a:r>
                      <a:endParaRPr lang="en-US"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r>
              <a:tr h="371475">
                <a:tc>
                  <a:txBody>
                    <a:bodyPr/>
                    <a:lstStyle/>
                    <a:p>
                      <a:pPr algn="l" fontAlgn="b"/>
                      <a:r>
                        <a:rPr lang="en-US" sz="1600" b="0" i="0" u="none" strike="noStrike" dirty="0" smtClean="0">
                          <a:effectLst/>
                          <a:latin typeface="Arial"/>
                        </a:rPr>
                        <a:t>Building sector</a:t>
                      </a:r>
                      <a:endParaRPr lang="tr-TR"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r" fontAlgn="b"/>
                      <a:r>
                        <a:rPr lang="en-US" sz="1600" b="0" i="0" u="none" strike="noStrike" smtClean="0">
                          <a:effectLst/>
                          <a:latin typeface="Arial"/>
                        </a:rPr>
                        <a:t>5</a:t>
                      </a:r>
                      <a:r>
                        <a:rPr lang="tr-TR" sz="1600" b="0" i="0" u="none" strike="noStrike" smtClean="0">
                          <a:effectLst/>
                          <a:latin typeface="Arial"/>
                        </a:rPr>
                        <a:t>.</a:t>
                      </a:r>
                      <a:r>
                        <a:rPr lang="en-US" sz="1600" b="0" i="0" u="none" strike="noStrike" smtClean="0">
                          <a:effectLst/>
                          <a:latin typeface="Arial"/>
                        </a:rPr>
                        <a:t>1</a:t>
                      </a:r>
                      <a:endParaRPr lang="en-US"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CDDA"/>
                    </a:solidFill>
                  </a:tcPr>
                </a:tc>
              </a:tr>
              <a:tr h="371475">
                <a:tc>
                  <a:txBody>
                    <a:bodyPr/>
                    <a:lstStyle/>
                    <a:p>
                      <a:pPr algn="l" fontAlgn="b"/>
                      <a:r>
                        <a:rPr lang="en-US" sz="1600" b="0" i="0" u="none" strike="noStrike" dirty="0" smtClean="0">
                          <a:effectLst/>
                          <a:latin typeface="Arial"/>
                        </a:rPr>
                        <a:t>Pipe-profile</a:t>
                      </a:r>
                      <a:endParaRPr lang="cs-CZ"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r" fontAlgn="b"/>
                      <a:r>
                        <a:rPr lang="en-US" sz="1600" b="0" i="0" u="none" strike="noStrike" smtClean="0">
                          <a:effectLst/>
                          <a:latin typeface="Arial"/>
                        </a:rPr>
                        <a:t>8</a:t>
                      </a:r>
                      <a:r>
                        <a:rPr lang="tr-TR" sz="1600" b="0" i="0" u="none" strike="noStrike" smtClean="0">
                          <a:effectLst/>
                          <a:latin typeface="Arial"/>
                        </a:rPr>
                        <a:t>.</a:t>
                      </a:r>
                      <a:r>
                        <a:rPr lang="en-US" sz="1600" b="0" i="0" u="none" strike="noStrike" smtClean="0">
                          <a:effectLst/>
                          <a:latin typeface="Arial"/>
                        </a:rPr>
                        <a:t>5</a:t>
                      </a:r>
                      <a:endParaRPr lang="en-US"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r>
              <a:tr h="371475">
                <a:tc>
                  <a:txBody>
                    <a:bodyPr/>
                    <a:lstStyle/>
                    <a:p>
                      <a:pPr algn="l" fontAlgn="b"/>
                      <a:r>
                        <a:rPr lang="en-US" sz="1600" b="0" i="0" u="none" strike="noStrike" dirty="0" smtClean="0">
                          <a:effectLst/>
                          <a:latin typeface="Arial"/>
                        </a:rPr>
                        <a:t>Automotive</a:t>
                      </a:r>
                      <a:endParaRPr lang="en-US"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r" fontAlgn="b"/>
                      <a:r>
                        <a:rPr lang="en-US" sz="1600" b="0" i="0" u="none" strike="noStrike" smtClean="0">
                          <a:effectLst/>
                          <a:latin typeface="Arial"/>
                        </a:rPr>
                        <a:t>5</a:t>
                      </a:r>
                      <a:r>
                        <a:rPr lang="tr-TR" sz="1600" b="0" i="0" u="none" strike="noStrike" smtClean="0">
                          <a:effectLst/>
                          <a:latin typeface="Arial"/>
                        </a:rPr>
                        <a:t>.</a:t>
                      </a:r>
                      <a:r>
                        <a:rPr lang="en-US" sz="1600" b="0" i="0" u="none" strike="noStrike" smtClean="0">
                          <a:effectLst/>
                          <a:latin typeface="Arial"/>
                        </a:rPr>
                        <a:t>4</a:t>
                      </a:r>
                      <a:endParaRPr lang="en-US"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CDDA"/>
                    </a:solidFill>
                  </a:tcPr>
                </a:tc>
              </a:tr>
              <a:tr h="371475">
                <a:tc>
                  <a:txBody>
                    <a:bodyPr/>
                    <a:lstStyle/>
                    <a:p>
                      <a:pPr algn="l" fontAlgn="b"/>
                      <a:r>
                        <a:rPr lang="en-US" sz="1600" b="0" i="0" u="none" strike="noStrike" dirty="0" smtClean="0">
                          <a:effectLst/>
                          <a:latin typeface="Arial"/>
                        </a:rPr>
                        <a:t>Sink industry</a:t>
                      </a:r>
                      <a:endParaRPr lang="tr-TR"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r" fontAlgn="b"/>
                      <a:r>
                        <a:rPr lang="en-US" sz="1600" b="0" i="0" u="none" strike="noStrike" smtClean="0">
                          <a:effectLst/>
                          <a:latin typeface="Arial"/>
                        </a:rPr>
                        <a:t>6</a:t>
                      </a:r>
                      <a:r>
                        <a:rPr lang="tr-TR" sz="1600" b="0" i="0" u="none" strike="noStrike" smtClean="0">
                          <a:effectLst/>
                          <a:latin typeface="Arial"/>
                        </a:rPr>
                        <a:t>.</a:t>
                      </a:r>
                      <a:r>
                        <a:rPr lang="en-US" sz="1600" b="0" i="0" u="none" strike="noStrike" smtClean="0">
                          <a:effectLst/>
                          <a:latin typeface="Arial"/>
                        </a:rPr>
                        <a:t>8</a:t>
                      </a:r>
                      <a:endParaRPr lang="en-US"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r>
              <a:tr h="371475">
                <a:tc>
                  <a:txBody>
                    <a:bodyPr/>
                    <a:lstStyle/>
                    <a:p>
                      <a:pPr algn="l" fontAlgn="b"/>
                      <a:r>
                        <a:rPr lang="en-US" sz="1600" b="0" i="0" u="none" strike="noStrike" dirty="0" smtClean="0">
                          <a:effectLst/>
                          <a:latin typeface="Arial"/>
                        </a:rPr>
                        <a:t>Machine production</a:t>
                      </a:r>
                      <a:endParaRPr lang="hr-HR"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r" fontAlgn="b"/>
                      <a:r>
                        <a:rPr lang="en-US" sz="1600" b="0" i="0" u="none" strike="noStrike" smtClean="0">
                          <a:effectLst/>
                          <a:latin typeface="Arial"/>
                        </a:rPr>
                        <a:t>5</a:t>
                      </a:r>
                      <a:r>
                        <a:rPr lang="tr-TR" sz="1600" b="0" i="0" u="none" strike="noStrike" smtClean="0">
                          <a:effectLst/>
                          <a:latin typeface="Arial"/>
                        </a:rPr>
                        <a:t>.</a:t>
                      </a:r>
                      <a:r>
                        <a:rPr lang="en-US" sz="1600" b="0" i="0" u="none" strike="noStrike" smtClean="0">
                          <a:effectLst/>
                          <a:latin typeface="Arial"/>
                        </a:rPr>
                        <a:t>1</a:t>
                      </a:r>
                      <a:endParaRPr lang="en-US"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371475">
                <a:tc>
                  <a:txBody>
                    <a:bodyPr/>
                    <a:lstStyle/>
                    <a:p>
                      <a:pPr algn="l" fontAlgn="b"/>
                      <a:r>
                        <a:rPr lang="en-US" sz="1600" b="0" i="0" u="none" strike="noStrike" dirty="0" smtClean="0">
                          <a:effectLst/>
                          <a:latin typeface="Arial"/>
                        </a:rPr>
                        <a:t>Other</a:t>
                      </a:r>
                      <a:endParaRPr lang="tr-TR"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r" fontAlgn="b"/>
                      <a:r>
                        <a:rPr lang="en-US" sz="1600" b="0" i="0" u="none" strike="noStrike" smtClean="0">
                          <a:effectLst/>
                          <a:latin typeface="Arial"/>
                        </a:rPr>
                        <a:t>23</a:t>
                      </a:r>
                      <a:r>
                        <a:rPr lang="tr-TR" sz="1600" b="0" i="0" u="none" strike="noStrike" smtClean="0">
                          <a:effectLst/>
                          <a:latin typeface="Arial"/>
                        </a:rPr>
                        <a:t>.</a:t>
                      </a:r>
                      <a:r>
                        <a:rPr lang="en-US" sz="1600" b="0" i="0" u="none" strike="noStrike" smtClean="0">
                          <a:effectLst/>
                          <a:latin typeface="Arial"/>
                        </a:rPr>
                        <a:t>9</a:t>
                      </a:r>
                      <a:endParaRPr lang="en-US" sz="1600" b="0" i="0" u="none" strike="noStrike" dirty="0">
                        <a:effectLst/>
                        <a:latin typeface="Arial"/>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err="1" smtClean="0">
                          <a:ln>
                            <a:noFill/>
                          </a:ln>
                          <a:solidFill>
                            <a:srgbClr val="000000"/>
                          </a:solidFill>
                          <a:effectLst/>
                          <a:latin typeface="Arial" charset="0"/>
                          <a:ea typeface="ＭＳ Ｐゴシック" charset="0"/>
                        </a:rPr>
                        <a:t>To</a:t>
                      </a:r>
                      <a:r>
                        <a:rPr kumimoji="0" lang="en-US" sz="1600" b="1" i="0" u="none" strike="noStrike" cap="none" normalizeH="0" baseline="0" dirty="0" err="1" smtClean="0">
                          <a:ln>
                            <a:noFill/>
                          </a:ln>
                          <a:solidFill>
                            <a:srgbClr val="000000"/>
                          </a:solidFill>
                          <a:effectLst/>
                          <a:latin typeface="Arial" charset="0"/>
                          <a:ea typeface="ＭＳ Ｐゴシック" charset="0"/>
                        </a:rPr>
                        <a:t>tal</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Arial" charset="0"/>
                          <a:ea typeface="ＭＳ Ｐゴシック" charset="0"/>
                        </a:rPr>
                        <a:t>100.0</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91445" marR="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bl>
          </a:graphicData>
        </a:graphic>
      </p:graphicFrame>
    </p:spTree>
    <p:extLst>
      <p:ext uri="{BB962C8B-B14F-4D97-AF65-F5344CB8AC3E}">
        <p14:creationId xmlns:p14="http://schemas.microsoft.com/office/powerpoint/2010/main" val="20440362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5" descr="IMG_0002_NEW"/>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 y="0"/>
            <a:ext cx="1835696" cy="1053148"/>
          </a:xfrm>
          <a:noFill/>
        </p:spPr>
      </p:pic>
      <p:pic>
        <p:nvPicPr>
          <p:cNvPr id="5" name="Picture 4"/>
          <p:cNvPicPr>
            <a:picLocks noChangeAspect="1"/>
          </p:cNvPicPr>
          <p:nvPr/>
        </p:nvPicPr>
        <p:blipFill>
          <a:blip r:embed="rId4" cstate="print"/>
          <a:stretch>
            <a:fillRect/>
          </a:stretch>
        </p:blipFill>
        <p:spPr>
          <a:xfrm>
            <a:off x="611560" y="1321846"/>
            <a:ext cx="7920880" cy="5203498"/>
          </a:xfrm>
          <a:prstGeom prst="rect">
            <a:avLst/>
          </a:prstGeom>
        </p:spPr>
      </p:pic>
      <p:sp>
        <p:nvSpPr>
          <p:cNvPr id="7" name="Rectangle 2"/>
          <p:cNvSpPr txBox="1">
            <a:spLocks noChangeArrowheads="1"/>
          </p:cNvSpPr>
          <p:nvPr/>
        </p:nvSpPr>
        <p:spPr bwMode="auto">
          <a:xfrm>
            <a:off x="899592" y="189012"/>
            <a:ext cx="763284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sz="2400" b="1" smtClean="0">
                <a:solidFill>
                  <a:srgbClr val="33CCFF"/>
                </a:solidFill>
                <a:latin typeface="Arial" charset="0"/>
              </a:rPr>
              <a:t>    </a:t>
            </a:r>
            <a:r>
              <a:rPr lang="en-US" sz="2400" b="1" smtClean="0">
                <a:solidFill>
                  <a:srgbClr val="33CCFF"/>
                </a:solidFill>
                <a:latin typeface="Arial" charset="0"/>
              </a:rPr>
              <a:t>Integrated </a:t>
            </a:r>
            <a:r>
              <a:rPr lang="en-US" sz="2400" b="1" dirty="0" smtClean="0">
                <a:solidFill>
                  <a:srgbClr val="33CCFF"/>
                </a:solidFill>
                <a:latin typeface="Arial" charset="0"/>
              </a:rPr>
              <a:t>Stainless Steel Production Process</a:t>
            </a:r>
            <a:endParaRPr lang="tr-TR" sz="2400" b="1" dirty="0">
              <a:solidFill>
                <a:srgbClr val="33CCFF"/>
              </a:solidFill>
              <a:latin typeface="Arial" charset="0"/>
            </a:endParaRPr>
          </a:p>
        </p:txBody>
      </p:sp>
      <p:sp>
        <p:nvSpPr>
          <p:cNvPr id="2" name="Slide Number Placeholder 1"/>
          <p:cNvSpPr>
            <a:spLocks noGrp="1"/>
          </p:cNvSpPr>
          <p:nvPr>
            <p:ph type="sldNum" sz="quarter" idx="12"/>
          </p:nvPr>
        </p:nvSpPr>
        <p:spPr/>
        <p:txBody>
          <a:bodyPr/>
          <a:lstStyle/>
          <a:p>
            <a:fld id="{7CC4B6EB-EB22-0249-9398-DFB037DCDE64}" type="slidenum">
              <a:rPr lang="tr-TR" smtClean="0"/>
              <a:pPr/>
              <a:t>5</a:t>
            </a:fld>
            <a:endParaRPr lang="tr-TR"/>
          </a:p>
        </p:txBody>
      </p:sp>
      <p:grpSp>
        <p:nvGrpSpPr>
          <p:cNvPr id="6" name="Group 3"/>
          <p:cNvGrpSpPr>
            <a:grpSpLocks/>
          </p:cNvGrpSpPr>
          <p:nvPr/>
        </p:nvGrpSpPr>
        <p:grpSpPr bwMode="auto">
          <a:xfrm>
            <a:off x="7380312" y="476672"/>
            <a:ext cx="1835696" cy="1584175"/>
            <a:chOff x="4620" y="15"/>
            <a:chExt cx="1139" cy="1027"/>
          </a:xfrm>
        </p:grpSpPr>
        <p:sp>
          <p:nvSpPr>
            <p:cNvPr id="8" name="AutoShape 4"/>
            <p:cNvSpPr>
              <a:spLocks noChangeArrowheads="1"/>
            </p:cNvSpPr>
            <p:nvPr/>
          </p:nvSpPr>
          <p:spPr bwMode="auto">
            <a:xfrm>
              <a:off x="4620" y="15"/>
              <a:ext cx="1139" cy="1027"/>
            </a:xfrm>
            <a:prstGeom prst="irregularSeal2">
              <a:avLst/>
            </a:prstGeom>
            <a:solidFill>
              <a:srgbClr val="33CCFF"/>
            </a:solidFill>
            <a:ln w="9525"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tr-TR"/>
            </a:p>
          </p:txBody>
        </p:sp>
        <p:sp>
          <p:nvSpPr>
            <p:cNvPr id="9" name="Text Box 5"/>
            <p:cNvSpPr txBox="1">
              <a:spLocks noChangeArrowheads="1"/>
            </p:cNvSpPr>
            <p:nvPr/>
          </p:nvSpPr>
          <p:spPr bwMode="auto">
            <a:xfrm>
              <a:off x="4916" y="308"/>
              <a:ext cx="583" cy="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Sans"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Sans"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Sans"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DejaVu Sans" charset="0"/>
                  <a:cs typeface="DejaVu Sans" charset="0"/>
                </a:defRPr>
              </a:lvl9pPr>
            </a:lstStyle>
            <a:p>
              <a:pPr algn="ctr" eaLnBrk="1" hangingPunct="1">
                <a:spcBef>
                  <a:spcPts val="1125"/>
                </a:spcBef>
                <a:buClrTx/>
                <a:buFontTx/>
                <a:buNone/>
              </a:pPr>
              <a:r>
                <a:rPr lang="en-US" sz="1100" dirty="0" smtClean="0">
                  <a:solidFill>
                    <a:srgbClr val="000000"/>
                  </a:solidFill>
                </a:rPr>
                <a:t>Stainless Steel Service Center</a:t>
              </a:r>
              <a:endParaRPr lang="tr-TR" sz="1100" dirty="0">
                <a:solidFill>
                  <a:srgbClr val="000000"/>
                </a:solidFill>
              </a:endParaRPr>
            </a:p>
          </p:txBody>
        </p:sp>
      </p:grpSp>
    </p:spTree>
    <p:extLst>
      <p:ext uri="{BB962C8B-B14F-4D97-AF65-F5344CB8AC3E}">
        <p14:creationId xmlns:p14="http://schemas.microsoft.com/office/powerpoint/2010/main" val="21779562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93651" y="202853"/>
            <a:ext cx="6562725" cy="777875"/>
          </a:xfrm>
        </p:spPr>
        <p:txBody>
          <a:bodyPr/>
          <a:lstStyle/>
          <a:p>
            <a:pPr eaLnBrk="1" hangingPunct="1"/>
            <a:r>
              <a:rPr lang="en-US" sz="2400" b="1" dirty="0" smtClean="0">
                <a:solidFill>
                  <a:srgbClr val="33CCFF"/>
                </a:solidFill>
                <a:latin typeface="Arial" charset="0"/>
              </a:rPr>
              <a:t>Stainless Steel Service Centers</a:t>
            </a:r>
            <a:endParaRPr lang="tr-TR" sz="2400" b="1" dirty="0">
              <a:solidFill>
                <a:srgbClr val="33CCFF"/>
              </a:solidFill>
              <a:latin typeface="Arial" charset="0"/>
            </a:endParaRPr>
          </a:p>
        </p:txBody>
      </p:sp>
      <p:sp>
        <p:nvSpPr>
          <p:cNvPr id="23555" name="Rectangle 3"/>
          <p:cNvSpPr>
            <a:spLocks noGrp="1" noChangeArrowheads="1"/>
          </p:cNvSpPr>
          <p:nvPr>
            <p:ph type="body" idx="1"/>
          </p:nvPr>
        </p:nvSpPr>
        <p:spPr>
          <a:xfrm>
            <a:off x="251520" y="1495325"/>
            <a:ext cx="8229600" cy="4525963"/>
          </a:xfrm>
        </p:spPr>
        <p:txBody>
          <a:bodyPr/>
          <a:lstStyle/>
          <a:p>
            <a:pPr algn="just" eaLnBrk="1" hangingPunct="1">
              <a:lnSpc>
                <a:spcPct val="80000"/>
              </a:lnSpc>
            </a:pPr>
            <a:r>
              <a:rPr lang="en-US" sz="1600" dirty="0" smtClean="0">
                <a:latin typeface="Arial" charset="0"/>
              </a:rPr>
              <a:t>Stainless steel centers are important industry establishments meeting requirements of customers whose requirements are not directly </a:t>
            </a:r>
            <a:r>
              <a:rPr lang="en-US" sz="1600" smtClean="0">
                <a:latin typeface="Arial" charset="0"/>
              </a:rPr>
              <a:t>met </a:t>
            </a:r>
            <a:r>
              <a:rPr lang="tr-TR" sz="1600" smtClean="0">
                <a:latin typeface="Arial" charset="0"/>
              </a:rPr>
              <a:t>by </a:t>
            </a:r>
            <a:r>
              <a:rPr lang="en-US" sz="1600" smtClean="0">
                <a:latin typeface="Arial" charset="0"/>
              </a:rPr>
              <a:t>factories </a:t>
            </a:r>
            <a:r>
              <a:rPr lang="en-US" sz="1600" dirty="0" smtClean="0">
                <a:latin typeface="Arial" charset="0"/>
              </a:rPr>
              <a:t>with regard </a:t>
            </a:r>
            <a:r>
              <a:rPr lang="en-US" sz="1600" smtClean="0">
                <a:latin typeface="Arial" charset="0"/>
              </a:rPr>
              <a:t>to producibility </a:t>
            </a:r>
            <a:r>
              <a:rPr lang="en-US" sz="1600" dirty="0" smtClean="0">
                <a:latin typeface="Arial" charset="0"/>
              </a:rPr>
              <a:t>in terms of dimensioning and amount. </a:t>
            </a:r>
            <a:endParaRPr lang="tr-TR" sz="1600" dirty="0" smtClean="0">
              <a:latin typeface="Arial" charset="0"/>
            </a:endParaRPr>
          </a:p>
          <a:p>
            <a:pPr algn="just" eaLnBrk="1" hangingPunct="1">
              <a:lnSpc>
                <a:spcPct val="80000"/>
              </a:lnSpc>
            </a:pPr>
            <a:endParaRPr lang="tr-TR" sz="1600" dirty="0">
              <a:latin typeface="Arial" charset="0"/>
            </a:endParaRPr>
          </a:p>
          <a:p>
            <a:pPr algn="just" eaLnBrk="1" hangingPunct="1">
              <a:lnSpc>
                <a:spcPct val="80000"/>
              </a:lnSpc>
            </a:pPr>
            <a:r>
              <a:rPr lang="en-US" sz="1600" dirty="0" smtClean="0">
                <a:latin typeface="Arial" charset="0"/>
              </a:rPr>
              <a:t>Stainless steel </a:t>
            </a:r>
            <a:r>
              <a:rPr lang="en-US" sz="1600" smtClean="0">
                <a:latin typeface="Arial" charset="0"/>
              </a:rPr>
              <a:t>centers enable </a:t>
            </a:r>
            <a:r>
              <a:rPr lang="en-US" sz="1600" dirty="0" smtClean="0">
                <a:latin typeface="Arial" charset="0"/>
              </a:rPr>
              <a:t>using the products profitably and seriously prevent loss of the national wealth. </a:t>
            </a:r>
            <a:endParaRPr lang="tr-TR" sz="1600" dirty="0" smtClean="0">
              <a:latin typeface="Arial" charset="0"/>
            </a:endParaRPr>
          </a:p>
          <a:p>
            <a:pPr algn="just" eaLnBrk="1" hangingPunct="1">
              <a:lnSpc>
                <a:spcPct val="80000"/>
              </a:lnSpc>
            </a:pPr>
            <a:endParaRPr lang="tr-TR" sz="1600" dirty="0">
              <a:latin typeface="Arial" charset="0"/>
            </a:endParaRPr>
          </a:p>
          <a:p>
            <a:pPr algn="just" eaLnBrk="1" hangingPunct="1">
              <a:lnSpc>
                <a:spcPct val="80000"/>
              </a:lnSpc>
            </a:pPr>
            <a:r>
              <a:rPr lang="en-US" sz="1600" dirty="0" smtClean="0">
                <a:latin typeface="Arial" charset="0"/>
              </a:rPr>
              <a:t>Stainless steel </a:t>
            </a:r>
            <a:r>
              <a:rPr lang="en-US" sz="1600" smtClean="0">
                <a:latin typeface="Arial" charset="0"/>
              </a:rPr>
              <a:t>centers create </a:t>
            </a:r>
            <a:r>
              <a:rPr lang="en-US" sz="1600" dirty="0" smtClean="0">
                <a:latin typeface="Arial" charset="0"/>
              </a:rPr>
              <a:t>important employment in business lines such as planning, production, sales and marketing, export starting from the supply stage in order to meet customer requirements. </a:t>
            </a:r>
            <a:endParaRPr lang="tr-TR" sz="1600" dirty="0" smtClean="0">
              <a:latin typeface="Arial" charset="0"/>
            </a:endParaRPr>
          </a:p>
          <a:p>
            <a:pPr algn="just" eaLnBrk="1" hangingPunct="1">
              <a:lnSpc>
                <a:spcPct val="80000"/>
              </a:lnSpc>
            </a:pPr>
            <a:endParaRPr lang="tr-TR" sz="1600" dirty="0">
              <a:latin typeface="Arial" charset="0"/>
            </a:endParaRPr>
          </a:p>
          <a:p>
            <a:pPr algn="just" eaLnBrk="1" hangingPunct="1">
              <a:lnSpc>
                <a:spcPct val="80000"/>
              </a:lnSpc>
            </a:pPr>
            <a:r>
              <a:rPr lang="en-US" sz="1600" dirty="0" smtClean="0">
                <a:latin typeface="Arial" charset="0"/>
              </a:rPr>
              <a:t>Stainless steel centers are not competitors </a:t>
            </a:r>
            <a:r>
              <a:rPr lang="en-US" sz="1600" smtClean="0">
                <a:latin typeface="Arial" charset="0"/>
              </a:rPr>
              <a:t>of producers</a:t>
            </a:r>
            <a:r>
              <a:rPr lang="tr-TR" sz="1600" smtClean="0">
                <a:latin typeface="Arial" charset="0"/>
              </a:rPr>
              <a:t>,</a:t>
            </a:r>
            <a:r>
              <a:rPr lang="en-US" sz="1600" smtClean="0">
                <a:latin typeface="Arial" charset="0"/>
              </a:rPr>
              <a:t> </a:t>
            </a:r>
            <a:r>
              <a:rPr lang="en-US" sz="1600" dirty="0" smtClean="0">
                <a:latin typeface="Arial" charset="0"/>
              </a:rPr>
              <a:t>but their most important business partner and establish added value in terms of employment, export, investment amount as much as rolling mill investment. </a:t>
            </a:r>
            <a:endParaRPr lang="tr-TR" sz="1600" dirty="0">
              <a:latin typeface="Arial" charset="0"/>
            </a:endParaRPr>
          </a:p>
        </p:txBody>
      </p:sp>
      <p:pic>
        <p:nvPicPr>
          <p:cNvPr id="25604" name="Picture 4"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99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CC4B6EB-EB22-0249-9398-DFB037DCDE64}" type="slidenum">
              <a:rPr lang="tr-TR" smtClean="0"/>
              <a:pPr/>
              <a:t>6</a:t>
            </a:fld>
            <a:endParaRPr lang="tr-TR"/>
          </a:p>
        </p:txBody>
      </p:sp>
    </p:spTree>
    <p:extLst>
      <p:ext uri="{BB962C8B-B14F-4D97-AF65-F5344CB8AC3E}">
        <p14:creationId xmlns:p14="http://schemas.microsoft.com/office/powerpoint/2010/main" val="3714361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 calcmode="lin" valueType="num">
                                      <p:cBhvr additive="base">
                                        <p:cTn id="19"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6" end="6"/>
                                            </p:txEl>
                                          </p:spTgt>
                                        </p:tgtEl>
                                        <p:attrNameLst>
                                          <p:attrName>style.visibility</p:attrName>
                                        </p:attrNameLst>
                                      </p:cBhvr>
                                      <p:to>
                                        <p:strVal val="visible"/>
                                      </p:to>
                                    </p:set>
                                    <p:anim calcmode="lin" valueType="num">
                                      <p:cBhvr additive="base">
                                        <p:cTn id="25"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5" descr="IMG_0002_NEW"/>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0" y="0"/>
            <a:ext cx="1992313" cy="1143000"/>
          </a:xfrm>
          <a:noFill/>
        </p:spPr>
      </p:pic>
      <p:sp>
        <p:nvSpPr>
          <p:cNvPr id="7" name="Rectangle 2"/>
          <p:cNvSpPr txBox="1">
            <a:spLocks noChangeArrowheads="1"/>
          </p:cNvSpPr>
          <p:nvPr/>
        </p:nvSpPr>
        <p:spPr bwMode="auto">
          <a:xfrm>
            <a:off x="683568" y="188640"/>
            <a:ext cx="763284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smtClean="0">
                <a:solidFill>
                  <a:srgbClr val="33CCFF"/>
                </a:solidFill>
                <a:latin typeface="Arial" charset="0"/>
              </a:rPr>
              <a:t>Stainless Steel Service Centers</a:t>
            </a:r>
            <a:endParaRPr lang="tr-TR" sz="2400" b="1" dirty="0">
              <a:solidFill>
                <a:srgbClr val="33CCFF"/>
              </a:solidFill>
              <a:latin typeface="Arial" charset="0"/>
            </a:endParaRPr>
          </a:p>
        </p:txBody>
      </p:sp>
      <p:sp>
        <p:nvSpPr>
          <p:cNvPr id="3" name="Slide Number Placeholder 2"/>
          <p:cNvSpPr>
            <a:spLocks noGrp="1"/>
          </p:cNvSpPr>
          <p:nvPr>
            <p:ph type="sldNum" sz="quarter" idx="12"/>
          </p:nvPr>
        </p:nvSpPr>
        <p:spPr/>
        <p:txBody>
          <a:bodyPr/>
          <a:lstStyle/>
          <a:p>
            <a:fld id="{7CC4B6EB-EB22-0249-9398-DFB037DCDE64}" type="slidenum">
              <a:rPr lang="tr-TR" smtClean="0"/>
              <a:pPr/>
              <a:t>7</a:t>
            </a:fld>
            <a:endParaRPr lang="tr-TR" dirty="0"/>
          </a:p>
        </p:txBody>
      </p:sp>
      <p:sp>
        <p:nvSpPr>
          <p:cNvPr id="2" name="TextBox 1"/>
          <p:cNvSpPr txBox="1"/>
          <p:nvPr/>
        </p:nvSpPr>
        <p:spPr>
          <a:xfrm>
            <a:off x="2714612" y="1714488"/>
            <a:ext cx="3918680" cy="369332"/>
          </a:xfrm>
          <a:prstGeom prst="rect">
            <a:avLst/>
          </a:prstGeom>
          <a:noFill/>
        </p:spPr>
        <p:txBody>
          <a:bodyPr wrap="square" rtlCol="0">
            <a:spAutoFit/>
          </a:bodyPr>
          <a:lstStyle/>
          <a:p>
            <a:r>
              <a:rPr lang="tr-TR" smtClean="0"/>
              <a:t>       I</a:t>
            </a:r>
            <a:r>
              <a:rPr lang="en-US" smtClean="0"/>
              <a:t>NTRODUCTION </a:t>
            </a:r>
            <a:r>
              <a:rPr lang="en-US" dirty="0" smtClean="0"/>
              <a:t>VIDEO</a:t>
            </a:r>
            <a:endParaRPr lang="tr-TR" dirty="0"/>
          </a:p>
        </p:txBody>
      </p:sp>
    </p:spTree>
    <p:extLst>
      <p:ext uri="{BB962C8B-B14F-4D97-AF65-F5344CB8AC3E}">
        <p14:creationId xmlns:p14="http://schemas.microsoft.com/office/powerpoint/2010/main" val="32585276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37295" y="274638"/>
            <a:ext cx="5915025" cy="633412"/>
          </a:xfrm>
        </p:spPr>
        <p:txBody>
          <a:bodyPr/>
          <a:lstStyle/>
          <a:p>
            <a:pPr eaLnBrk="1" hangingPunct="1"/>
            <a:r>
              <a:rPr lang="tr-TR" sz="2400" b="1" smtClean="0">
                <a:solidFill>
                  <a:srgbClr val="33CCFF"/>
                </a:solidFill>
                <a:latin typeface="Arial" charset="0"/>
              </a:rPr>
              <a:t>     </a:t>
            </a:r>
            <a:r>
              <a:rPr lang="en-US" sz="2400" b="1" smtClean="0">
                <a:solidFill>
                  <a:srgbClr val="33CCFF"/>
                </a:solidFill>
                <a:latin typeface="Arial" charset="0"/>
              </a:rPr>
              <a:t>World </a:t>
            </a:r>
            <a:r>
              <a:rPr lang="en-US" sz="2400" b="1" dirty="0" smtClean="0">
                <a:solidFill>
                  <a:srgbClr val="33CCFF"/>
                </a:solidFill>
                <a:latin typeface="Arial" charset="0"/>
              </a:rPr>
              <a:t>Stainless Steel Production</a:t>
            </a:r>
            <a:endParaRPr lang="tr-TR" sz="2400" b="1" dirty="0">
              <a:solidFill>
                <a:srgbClr val="33CCFF"/>
              </a:solidFill>
              <a:latin typeface="Arial" charset="0"/>
            </a:endParaRPr>
          </a:p>
        </p:txBody>
      </p:sp>
      <p:pic>
        <p:nvPicPr>
          <p:cNvPr id="5123" name="Picture 5" descr="IMG_0002_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0"/>
            <a:ext cx="2051720" cy="118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3528" y="980728"/>
            <a:ext cx="8065591" cy="565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7"/>
          <p:cNvSpPr txBox="1">
            <a:spLocks noChangeArrowheads="1"/>
          </p:cNvSpPr>
          <p:nvPr/>
        </p:nvSpPr>
        <p:spPr bwMode="auto">
          <a:xfrm>
            <a:off x="7380312" y="6623447"/>
            <a:ext cx="30241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tr-TR" sz="1100" smtClean="0"/>
              <a:t>Source: </a:t>
            </a:r>
            <a:r>
              <a:rPr lang="tr-TR" sz="1100" dirty="0"/>
              <a:t>ISSF</a:t>
            </a:r>
          </a:p>
        </p:txBody>
      </p:sp>
      <p:sp>
        <p:nvSpPr>
          <p:cNvPr id="2" name="Slide Number Placeholder 1"/>
          <p:cNvSpPr>
            <a:spLocks noGrp="1"/>
          </p:cNvSpPr>
          <p:nvPr>
            <p:ph type="sldNum" sz="quarter" idx="12"/>
          </p:nvPr>
        </p:nvSpPr>
        <p:spPr/>
        <p:txBody>
          <a:bodyPr/>
          <a:lstStyle/>
          <a:p>
            <a:fld id="{7CC4B6EB-EB22-0249-9398-DFB037DCDE64}" type="slidenum">
              <a:rPr lang="tr-TR" smtClean="0"/>
              <a:pPr/>
              <a:t>8</a:t>
            </a:fld>
            <a:endParaRPr lang="tr-T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2849</TotalTime>
  <Words>2902</Words>
  <Application>Microsoft Macintosh PowerPoint</Application>
  <PresentationFormat>On-screen Show (4:3)</PresentationFormat>
  <Paragraphs>412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PASDER STAINLESS STEEL USE DEVELOPMENT AND EXTENSION ASSOCIATION</vt:lpstr>
      <vt:lpstr>        SCOPE OF PRESENTATION</vt:lpstr>
      <vt:lpstr>PASDER</vt:lpstr>
      <vt:lpstr>PowerPoint Presentation</vt:lpstr>
      <vt:lpstr>Stainless Steel Use in Turkey</vt:lpstr>
      <vt:lpstr>PowerPoint Presentation</vt:lpstr>
      <vt:lpstr>Stainless Steel Service Centers</vt:lpstr>
      <vt:lpstr>PowerPoint Presentation</vt:lpstr>
      <vt:lpstr>     World Stainless Steel Production</vt:lpstr>
      <vt:lpstr>World Stainless Steel Production</vt:lpstr>
      <vt:lpstr>Turkey’s Flat Stainless Steel Import (m ton)</vt:lpstr>
      <vt:lpstr>Turkey’s Flat Stainless Steel Import (% Distribution Based on Countries)</vt:lpstr>
      <vt:lpstr>Turkey’s Flat Stainless Steel Import</vt:lpstr>
      <vt:lpstr>     Free Trade Agreement with South Korea</vt:lpstr>
      <vt:lpstr>South Korea’s Cold Roll Stainless Steel Import</vt:lpstr>
      <vt:lpstr>Available Cold Stainless Steel Rolling Investment</vt:lpstr>
      <vt:lpstr>Import Regime Additional  Resolution dated 30.10.2013</vt:lpstr>
      <vt:lpstr>Effects of the Customs Tax Rates Increased by the Additional Resolution on the Turkish Economy</vt:lpstr>
      <vt:lpstr> Integrated Stainless Steel Production in Turkey</vt:lpstr>
      <vt:lpstr>Products with Customs Tariff No. 7220 </vt:lpstr>
      <vt:lpstr>Products with Customs Tariff No. 7220 </vt:lpstr>
      <vt:lpstr>Products with Customs Tariff No. 7219</vt:lpstr>
      <vt:lpstr>PASDER Views</vt:lpstr>
      <vt:lpstr>PASDER Views </vt:lpstr>
      <vt:lpstr>Result </vt:lpstr>
      <vt:lpstr>Regulation Requested Regarding Import Regime Additional Resolution dated 2015</vt:lpstr>
      <vt:lpstr>THANK YOU</vt:lpstr>
    </vt:vector>
  </TitlesOfParts>
  <Company>APERAM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HTUGAY</dc:creator>
  <cp:lastModifiedBy>UFUK  LEFLEF</cp:lastModifiedBy>
  <cp:revision>349</cp:revision>
  <dcterms:created xsi:type="dcterms:W3CDTF">2013-11-28T08:18:06Z</dcterms:created>
  <dcterms:modified xsi:type="dcterms:W3CDTF">2017-03-03T10:51:45Z</dcterms:modified>
</cp:coreProperties>
</file>